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0" r:id="rId3"/>
    <p:sldId id="265" r:id="rId4"/>
    <p:sldId id="266" r:id="rId5"/>
    <p:sldId id="267"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CC2"/>
    <a:srgbClr val="FCDF2A"/>
    <a:srgbClr val="1F1A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26"/>
    <p:restoredTop sz="94766"/>
  </p:normalViewPr>
  <p:slideViewPr>
    <p:cSldViewPr snapToGrid="0" snapToObjects="1">
      <p:cViewPr varScale="1">
        <p:scale>
          <a:sx n="118" d="100"/>
          <a:sy n="118" d="100"/>
        </p:scale>
        <p:origin x="20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5T11:49:06.278"/>
    </inkml:context>
    <inkml:brush xml:id="br0">
      <inkml:brushProperty name="width" value="0.15875" units="cm"/>
      <inkml:brushProperty name="height" value="0.15875" units="cm"/>
      <inkml:brushProperty name="color" value="#45ACC2"/>
    </inkml:brush>
  </inkml:definitions>
  <inkml:trace contextRef="#ctx0" brushRef="#br0">4641 734 18391,'-6'-16'0,"-4"-4"2815,-3 3-2815,-3-4 1056,-21-17-1056,-4 0 553,-16-11-553,-4 0 1760,-1-1-1760,1 3 0,-4-1 0,4 3 0,-1 5 0,13 10 0,-16-3 0,0 5 0,-1 4 0,17 8 0,-2 2 0,-32-4 0,30 6 0,-2 1 0,-1 2 0,1 0 0,-34-3 0,35 5 0,-1 0 0,-42-1 0,45 4 0,-1 0 0,-8 1 0,0 0 0,9 2 0,0 0 0,-13 0 0,-1 0 0,5 1 0,0 0 0,-2 1 0,1-1 0,0 1 0,2 1 0,9-2 0,1 2 0,-2-1 0,1 1 0,-45 3 0,-4 1 0,3 3 0,17-1 0,17 1 0,16-2 0,6 2 0,-3-1 0,6 0 0,-15 0 0,10 0 0,-9 1 0,-1 3 0,1 2 0,-11 4 0,-5 2 0,4 0 0,-10 1 0,10-1 0,-2 3 0,0 5 0,11-3 0,-5 8 0,18-7 0,3 3 0,0 9 0,5-1 0,-20 29 0,13-12 0,-9 9 0,12-7 0,7-8 0,-3 12 0,2 1 0,-3 9 0,-4 12 0,8-12 0,-2 17 0,13-24 0,-2 18 0,7-11 0,0 6 0,3-7 0,5 5 0,2-8 0,2 15 0,2 5 0,3 17 0,3 4 0,4-5 0,8 4 0,0-21 0,9 18 0,0-14 0,4-4 0,-1-7 0,-3-13 0,-1-7 0,3 3 0,1-1 0,4 8 0,-2-3 0,9 12 0,4 4 0,6 2 0,6 3 0,-8-20 0,4-3 0,3-5 0,-3-10 0,10 6 0,3 0 0,-2-7 0,18 10 0,-22-22 0,15 7 0,-21-13 0,15 6 0,2-1 0,18 2 0,-36-16 0,1-1 0,-3-4 0,0 0 0,45 12 0,-6-6 0,-8-3 0,8 1 0,-1-2 0,2-2 0,1-3 0,-6-4 0,-32-5 0,1 0 0,-1 0 0,2-1 0,5-1 0,4 0 0,7 0 0,2-1 0,-7-4 0,0 0 0,7-2 0,1 0 0,-6-3 0,-2-1 0,-8 2 0,-3-1 0,0-1 0,-4 1 0,19-7 0,1-10 0,-22-3 0,9-16 0,-3-8 0,7-10 0,9-9 0,1-8 0,-5 4 0,6-9 0,-35 39 0,0 1 0,36-42 0,-26 33 0,-1-1 0,28-32 0,-36 39 0,-1 0 0,0-2 0,-2-2 0,0-4 0,-1-1 0,0 1 0,-1 0 0,-2 0 0,-1-1 0,24-58 0,-17 18 0,1-9 0,-7 1 0,-7 12 0,3-24 0,-8 14 0,-5 13 0,-2 3 0,-7 47 0,-1-51 0,-4 53 0,0-46 0,-5 24 0,-4-5 0,-3-10 0,-7-1 0,-2 6 0,-13-16 0,0 10 0,-8-9 0,3 15 0,10 20 0,3 11 0,13 21 0,2 3 0,3 2 0,-2-6 0,-2-3 0,-1-3 0,4 9 0,3 7 0,3 5 0,-13-11 0,-7 4 0,3-4 0,4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8E10F-2FB8-184F-86D3-0A681D49AC0A}" type="datetimeFigureOut">
              <a:rPr lang="en-US" smtClean="0"/>
              <a:t>8/4/25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C6651-8367-B349-BEE2-C3075DAE82D9}" type="slidenum">
              <a:rPr lang="en-US" smtClean="0"/>
              <a:t>‹#›</a:t>
            </a:fld>
            <a:endParaRPr lang="en-US"/>
          </a:p>
        </p:txBody>
      </p:sp>
    </p:spTree>
    <p:extLst>
      <p:ext uri="{BB962C8B-B14F-4D97-AF65-F5344CB8AC3E}">
        <p14:creationId xmlns:p14="http://schemas.microsoft.com/office/powerpoint/2010/main" val="230087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C6651-8367-B349-BEE2-C3075DAE82D9}" type="slidenum">
              <a:rPr lang="en-US" smtClean="0"/>
              <a:t>1</a:t>
            </a:fld>
            <a:endParaRPr lang="en-US"/>
          </a:p>
        </p:txBody>
      </p:sp>
    </p:spTree>
    <p:extLst>
      <p:ext uri="{BB962C8B-B14F-4D97-AF65-F5344CB8AC3E}">
        <p14:creationId xmlns:p14="http://schemas.microsoft.com/office/powerpoint/2010/main" val="191680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5BD3-8408-F0A9-F9E1-D1F9842AF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301A1-A17D-2812-F145-531A2FE93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7D062-1607-B805-9741-35A6C1239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126173-DEAE-9DAB-2E5B-55B5EAC4896C}"/>
              </a:ext>
            </a:extLst>
          </p:cNvPr>
          <p:cNvSpPr>
            <a:spLocks noGrp="1"/>
          </p:cNvSpPr>
          <p:nvPr>
            <p:ph type="sldNum" sz="quarter" idx="5"/>
          </p:nvPr>
        </p:nvSpPr>
        <p:spPr/>
        <p:txBody>
          <a:bodyPr/>
          <a:lstStyle/>
          <a:p>
            <a:fld id="{316C6651-8367-B349-BEE2-C3075DAE82D9}" type="slidenum">
              <a:rPr lang="en-US" smtClean="0"/>
              <a:t>10</a:t>
            </a:fld>
            <a:endParaRPr lang="en-US"/>
          </a:p>
        </p:txBody>
      </p:sp>
    </p:spTree>
    <p:extLst>
      <p:ext uri="{BB962C8B-B14F-4D97-AF65-F5344CB8AC3E}">
        <p14:creationId xmlns:p14="http://schemas.microsoft.com/office/powerpoint/2010/main" val="129549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71C0-2F06-1F7E-E8AC-2AF884626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B4735-B9A6-3E05-CE20-DF1DF43B1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6C2DF-96F9-A68C-3F8C-52ECC7CAE0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09599-76AC-48E0-39F9-35C98F16C9AB}"/>
              </a:ext>
            </a:extLst>
          </p:cNvPr>
          <p:cNvSpPr>
            <a:spLocks noGrp="1"/>
          </p:cNvSpPr>
          <p:nvPr>
            <p:ph type="sldNum" sz="quarter" idx="5"/>
          </p:nvPr>
        </p:nvSpPr>
        <p:spPr/>
        <p:txBody>
          <a:bodyPr/>
          <a:lstStyle/>
          <a:p>
            <a:fld id="{316C6651-8367-B349-BEE2-C3075DAE82D9}" type="slidenum">
              <a:rPr lang="en-US" smtClean="0"/>
              <a:t>11</a:t>
            </a:fld>
            <a:endParaRPr lang="en-US"/>
          </a:p>
        </p:txBody>
      </p:sp>
    </p:spTree>
    <p:extLst>
      <p:ext uri="{BB962C8B-B14F-4D97-AF65-F5344CB8AC3E}">
        <p14:creationId xmlns:p14="http://schemas.microsoft.com/office/powerpoint/2010/main" val="379769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92E4-E328-2018-E90F-45ACC4401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47EC3-13CA-022B-235A-3E5DF4FB8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29B1D-FC23-9EC6-A889-252F2ADE28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D9007-BA51-E6D7-D219-B6833F9B0A71}"/>
              </a:ext>
            </a:extLst>
          </p:cNvPr>
          <p:cNvSpPr>
            <a:spLocks noGrp="1"/>
          </p:cNvSpPr>
          <p:nvPr>
            <p:ph type="sldNum" sz="quarter" idx="5"/>
          </p:nvPr>
        </p:nvSpPr>
        <p:spPr/>
        <p:txBody>
          <a:bodyPr/>
          <a:lstStyle/>
          <a:p>
            <a:fld id="{316C6651-8367-B349-BEE2-C3075DAE82D9}" type="slidenum">
              <a:rPr lang="en-US" smtClean="0"/>
              <a:t>12</a:t>
            </a:fld>
            <a:endParaRPr lang="en-US"/>
          </a:p>
        </p:txBody>
      </p:sp>
    </p:spTree>
    <p:extLst>
      <p:ext uri="{BB962C8B-B14F-4D97-AF65-F5344CB8AC3E}">
        <p14:creationId xmlns:p14="http://schemas.microsoft.com/office/powerpoint/2010/main" val="125653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2374-FE16-11F8-7794-584ACEF3A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4909A-D8C6-B0E4-F090-DE122FAF4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0C866-4A44-59DC-BF88-B53974057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051D1-5EF6-C4A8-DF3C-01DF5FFE299A}"/>
              </a:ext>
            </a:extLst>
          </p:cNvPr>
          <p:cNvSpPr>
            <a:spLocks noGrp="1"/>
          </p:cNvSpPr>
          <p:nvPr>
            <p:ph type="sldNum" sz="quarter" idx="5"/>
          </p:nvPr>
        </p:nvSpPr>
        <p:spPr/>
        <p:txBody>
          <a:bodyPr/>
          <a:lstStyle/>
          <a:p>
            <a:fld id="{316C6651-8367-B349-BEE2-C3075DAE82D9}" type="slidenum">
              <a:rPr lang="en-US" smtClean="0"/>
              <a:t>13</a:t>
            </a:fld>
            <a:endParaRPr lang="en-US"/>
          </a:p>
        </p:txBody>
      </p:sp>
    </p:spTree>
    <p:extLst>
      <p:ext uri="{BB962C8B-B14F-4D97-AF65-F5344CB8AC3E}">
        <p14:creationId xmlns:p14="http://schemas.microsoft.com/office/powerpoint/2010/main" val="8362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CF427-7581-3BF0-7BAC-1BFBF184A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4F142-3DDE-C061-2223-A693476C7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13DE2-6262-691A-7D7C-951F415F6C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A8B8F-9E9E-BBA4-7EF5-5AA15CE97EC2}"/>
              </a:ext>
            </a:extLst>
          </p:cNvPr>
          <p:cNvSpPr>
            <a:spLocks noGrp="1"/>
          </p:cNvSpPr>
          <p:nvPr>
            <p:ph type="sldNum" sz="quarter" idx="5"/>
          </p:nvPr>
        </p:nvSpPr>
        <p:spPr/>
        <p:txBody>
          <a:bodyPr/>
          <a:lstStyle/>
          <a:p>
            <a:fld id="{316C6651-8367-B349-BEE2-C3075DAE82D9}" type="slidenum">
              <a:rPr lang="en-US" smtClean="0"/>
              <a:t>14</a:t>
            </a:fld>
            <a:endParaRPr lang="en-US"/>
          </a:p>
        </p:txBody>
      </p:sp>
    </p:spTree>
    <p:extLst>
      <p:ext uri="{BB962C8B-B14F-4D97-AF65-F5344CB8AC3E}">
        <p14:creationId xmlns:p14="http://schemas.microsoft.com/office/powerpoint/2010/main" val="151314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43D53-3DD3-7AC5-84F3-DEF34D62A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F018F-C6AB-0CAC-7DF8-481297E04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0FBC4-8793-8476-D43F-1D92895A25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F987D-5EF8-3EE4-8D0E-A8EA71CBBDE1}"/>
              </a:ext>
            </a:extLst>
          </p:cNvPr>
          <p:cNvSpPr>
            <a:spLocks noGrp="1"/>
          </p:cNvSpPr>
          <p:nvPr>
            <p:ph type="sldNum" sz="quarter" idx="5"/>
          </p:nvPr>
        </p:nvSpPr>
        <p:spPr/>
        <p:txBody>
          <a:bodyPr/>
          <a:lstStyle/>
          <a:p>
            <a:fld id="{316C6651-8367-B349-BEE2-C3075DAE82D9}" type="slidenum">
              <a:rPr lang="en-US" smtClean="0"/>
              <a:t>15</a:t>
            </a:fld>
            <a:endParaRPr lang="en-US"/>
          </a:p>
        </p:txBody>
      </p:sp>
    </p:spTree>
    <p:extLst>
      <p:ext uri="{BB962C8B-B14F-4D97-AF65-F5344CB8AC3E}">
        <p14:creationId xmlns:p14="http://schemas.microsoft.com/office/powerpoint/2010/main" val="27785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450E-4CFF-CDAA-FB41-D1BDDFC1F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3334A-0BA6-40AC-E661-88DD3B325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0B44A-3403-1D64-782D-829C4118D6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18C8BD-C1C6-9E2D-3E84-9918A644111A}"/>
              </a:ext>
            </a:extLst>
          </p:cNvPr>
          <p:cNvSpPr>
            <a:spLocks noGrp="1"/>
          </p:cNvSpPr>
          <p:nvPr>
            <p:ph type="sldNum" sz="quarter" idx="5"/>
          </p:nvPr>
        </p:nvSpPr>
        <p:spPr/>
        <p:txBody>
          <a:bodyPr/>
          <a:lstStyle/>
          <a:p>
            <a:fld id="{316C6651-8367-B349-BEE2-C3075DAE82D9}" type="slidenum">
              <a:rPr lang="en-US" smtClean="0"/>
              <a:t>16</a:t>
            </a:fld>
            <a:endParaRPr lang="en-US"/>
          </a:p>
        </p:txBody>
      </p:sp>
    </p:spTree>
    <p:extLst>
      <p:ext uri="{BB962C8B-B14F-4D97-AF65-F5344CB8AC3E}">
        <p14:creationId xmlns:p14="http://schemas.microsoft.com/office/powerpoint/2010/main" val="159684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C361-8F16-2134-1A3E-6597EEEF5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469E3-0021-8DAA-8621-4DB5E1E55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4D013-CB8D-14CF-13B2-624166BA4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F8799-1F06-7F3C-3932-213CB2BA1DC0}"/>
              </a:ext>
            </a:extLst>
          </p:cNvPr>
          <p:cNvSpPr>
            <a:spLocks noGrp="1"/>
          </p:cNvSpPr>
          <p:nvPr>
            <p:ph type="sldNum" sz="quarter" idx="5"/>
          </p:nvPr>
        </p:nvSpPr>
        <p:spPr/>
        <p:txBody>
          <a:bodyPr/>
          <a:lstStyle/>
          <a:p>
            <a:fld id="{316C6651-8367-B349-BEE2-C3075DAE82D9}" type="slidenum">
              <a:rPr lang="en-US" smtClean="0"/>
              <a:t>17</a:t>
            </a:fld>
            <a:endParaRPr lang="en-US"/>
          </a:p>
        </p:txBody>
      </p:sp>
    </p:spTree>
    <p:extLst>
      <p:ext uri="{BB962C8B-B14F-4D97-AF65-F5344CB8AC3E}">
        <p14:creationId xmlns:p14="http://schemas.microsoft.com/office/powerpoint/2010/main" val="335474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965B-8BDE-02E8-70A0-0CE9ACAD1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C6B2E-CBBB-2777-CE7E-BCE2B65B7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60F86-165D-C74A-D461-0157FE4AD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B0558F-8195-B61B-35AA-692077323E44}"/>
              </a:ext>
            </a:extLst>
          </p:cNvPr>
          <p:cNvSpPr>
            <a:spLocks noGrp="1"/>
          </p:cNvSpPr>
          <p:nvPr>
            <p:ph type="sldNum" sz="quarter" idx="5"/>
          </p:nvPr>
        </p:nvSpPr>
        <p:spPr/>
        <p:txBody>
          <a:bodyPr/>
          <a:lstStyle/>
          <a:p>
            <a:fld id="{316C6651-8367-B349-BEE2-C3075DAE82D9}" type="slidenum">
              <a:rPr lang="en-US" smtClean="0"/>
              <a:t>18</a:t>
            </a:fld>
            <a:endParaRPr lang="en-US"/>
          </a:p>
        </p:txBody>
      </p:sp>
    </p:spTree>
    <p:extLst>
      <p:ext uri="{BB962C8B-B14F-4D97-AF65-F5344CB8AC3E}">
        <p14:creationId xmlns:p14="http://schemas.microsoft.com/office/powerpoint/2010/main" val="174695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2DC3-030A-9946-F7C9-72108CADC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8EAA5-55C2-4AE9-6990-0F8A48996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AB043-6FD7-E094-D490-7D8A215583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653285-4CA2-4DF9-CC9F-D3745D89622E}"/>
              </a:ext>
            </a:extLst>
          </p:cNvPr>
          <p:cNvSpPr>
            <a:spLocks noGrp="1"/>
          </p:cNvSpPr>
          <p:nvPr>
            <p:ph type="sldNum" sz="quarter" idx="5"/>
          </p:nvPr>
        </p:nvSpPr>
        <p:spPr/>
        <p:txBody>
          <a:bodyPr/>
          <a:lstStyle/>
          <a:p>
            <a:fld id="{316C6651-8367-B349-BEE2-C3075DAE82D9}" type="slidenum">
              <a:rPr lang="en-US" smtClean="0"/>
              <a:t>2</a:t>
            </a:fld>
            <a:endParaRPr lang="en-US"/>
          </a:p>
        </p:txBody>
      </p:sp>
    </p:spTree>
    <p:extLst>
      <p:ext uri="{BB962C8B-B14F-4D97-AF65-F5344CB8AC3E}">
        <p14:creationId xmlns:p14="http://schemas.microsoft.com/office/powerpoint/2010/main" val="34537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0C55-041A-E53B-A979-034CF2467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9F7CE-ABC7-618E-9940-37D8E78C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CA214-F553-5BE8-5B94-E0E7E19D1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6C47D8-79FC-9BF6-79BD-107A577C9ECA}"/>
              </a:ext>
            </a:extLst>
          </p:cNvPr>
          <p:cNvSpPr>
            <a:spLocks noGrp="1"/>
          </p:cNvSpPr>
          <p:nvPr>
            <p:ph type="sldNum" sz="quarter" idx="5"/>
          </p:nvPr>
        </p:nvSpPr>
        <p:spPr/>
        <p:txBody>
          <a:bodyPr/>
          <a:lstStyle/>
          <a:p>
            <a:fld id="{316C6651-8367-B349-BEE2-C3075DAE82D9}" type="slidenum">
              <a:rPr lang="en-US" smtClean="0"/>
              <a:t>3</a:t>
            </a:fld>
            <a:endParaRPr lang="en-US"/>
          </a:p>
        </p:txBody>
      </p:sp>
    </p:spTree>
    <p:extLst>
      <p:ext uri="{BB962C8B-B14F-4D97-AF65-F5344CB8AC3E}">
        <p14:creationId xmlns:p14="http://schemas.microsoft.com/office/powerpoint/2010/main" val="297054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B965-411E-2B3B-3158-98F6942CC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5CB1B-ECE1-AE4C-B29E-84B9A41AF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6370E-24A2-20F9-EEE5-3990A1D85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AD9DE-364E-8623-43F6-3AEA1FE476E7}"/>
              </a:ext>
            </a:extLst>
          </p:cNvPr>
          <p:cNvSpPr>
            <a:spLocks noGrp="1"/>
          </p:cNvSpPr>
          <p:nvPr>
            <p:ph type="sldNum" sz="quarter" idx="5"/>
          </p:nvPr>
        </p:nvSpPr>
        <p:spPr/>
        <p:txBody>
          <a:bodyPr/>
          <a:lstStyle/>
          <a:p>
            <a:fld id="{316C6651-8367-B349-BEE2-C3075DAE82D9}" type="slidenum">
              <a:rPr lang="en-US" smtClean="0"/>
              <a:t>4</a:t>
            </a:fld>
            <a:endParaRPr lang="en-US"/>
          </a:p>
        </p:txBody>
      </p:sp>
    </p:spTree>
    <p:extLst>
      <p:ext uri="{BB962C8B-B14F-4D97-AF65-F5344CB8AC3E}">
        <p14:creationId xmlns:p14="http://schemas.microsoft.com/office/powerpoint/2010/main" val="116306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9F6A-CC36-8A08-7F10-D2EF57E11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8C058-BB00-153D-B45F-3F31A5CB9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3C136-EA9C-C7F0-7E09-6E89B8ADC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FECFDE-8672-6357-20EE-B06E34A8E75A}"/>
              </a:ext>
            </a:extLst>
          </p:cNvPr>
          <p:cNvSpPr>
            <a:spLocks noGrp="1"/>
          </p:cNvSpPr>
          <p:nvPr>
            <p:ph type="sldNum" sz="quarter" idx="5"/>
          </p:nvPr>
        </p:nvSpPr>
        <p:spPr/>
        <p:txBody>
          <a:bodyPr/>
          <a:lstStyle/>
          <a:p>
            <a:fld id="{316C6651-8367-B349-BEE2-C3075DAE82D9}" type="slidenum">
              <a:rPr lang="en-US" smtClean="0"/>
              <a:t>5</a:t>
            </a:fld>
            <a:endParaRPr lang="en-US"/>
          </a:p>
        </p:txBody>
      </p:sp>
    </p:spTree>
    <p:extLst>
      <p:ext uri="{BB962C8B-B14F-4D97-AF65-F5344CB8AC3E}">
        <p14:creationId xmlns:p14="http://schemas.microsoft.com/office/powerpoint/2010/main" val="204562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52F4-2127-3943-A8FB-DABE2B0BD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D6C00-B58A-8AAD-D374-21A95EBA2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E3F95-C247-CA59-EB56-07141C9DC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7259D2-18DD-B2B3-3C7D-A56478ED4D70}"/>
              </a:ext>
            </a:extLst>
          </p:cNvPr>
          <p:cNvSpPr>
            <a:spLocks noGrp="1"/>
          </p:cNvSpPr>
          <p:nvPr>
            <p:ph type="sldNum" sz="quarter" idx="5"/>
          </p:nvPr>
        </p:nvSpPr>
        <p:spPr/>
        <p:txBody>
          <a:bodyPr/>
          <a:lstStyle/>
          <a:p>
            <a:fld id="{316C6651-8367-B349-BEE2-C3075DAE82D9}" type="slidenum">
              <a:rPr lang="en-US" smtClean="0"/>
              <a:t>6</a:t>
            </a:fld>
            <a:endParaRPr lang="en-US"/>
          </a:p>
        </p:txBody>
      </p:sp>
    </p:spTree>
    <p:extLst>
      <p:ext uri="{BB962C8B-B14F-4D97-AF65-F5344CB8AC3E}">
        <p14:creationId xmlns:p14="http://schemas.microsoft.com/office/powerpoint/2010/main" val="147043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03C9-96A1-2CA6-4AB4-3934479A3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A2B57-767D-403B-E1DC-1B23245EB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7C379-A0FA-03CE-C146-21A30E864E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129086-D061-DBDC-4E00-DE54ECB7E583}"/>
              </a:ext>
            </a:extLst>
          </p:cNvPr>
          <p:cNvSpPr>
            <a:spLocks noGrp="1"/>
          </p:cNvSpPr>
          <p:nvPr>
            <p:ph type="sldNum" sz="quarter" idx="5"/>
          </p:nvPr>
        </p:nvSpPr>
        <p:spPr/>
        <p:txBody>
          <a:bodyPr/>
          <a:lstStyle/>
          <a:p>
            <a:fld id="{316C6651-8367-B349-BEE2-C3075DAE82D9}" type="slidenum">
              <a:rPr lang="en-US" smtClean="0"/>
              <a:t>7</a:t>
            </a:fld>
            <a:endParaRPr lang="en-US"/>
          </a:p>
        </p:txBody>
      </p:sp>
    </p:spTree>
    <p:extLst>
      <p:ext uri="{BB962C8B-B14F-4D97-AF65-F5344CB8AC3E}">
        <p14:creationId xmlns:p14="http://schemas.microsoft.com/office/powerpoint/2010/main" val="189324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56BC1-001E-3339-CD06-5F4AB4789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96F18-7F2D-24DF-859C-71D7B0DCA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46945-D650-2529-3BB3-48CB589ED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EDADAD-D41E-E1F5-FB32-020A8D849F7F}"/>
              </a:ext>
            </a:extLst>
          </p:cNvPr>
          <p:cNvSpPr>
            <a:spLocks noGrp="1"/>
          </p:cNvSpPr>
          <p:nvPr>
            <p:ph type="sldNum" sz="quarter" idx="5"/>
          </p:nvPr>
        </p:nvSpPr>
        <p:spPr/>
        <p:txBody>
          <a:bodyPr/>
          <a:lstStyle/>
          <a:p>
            <a:fld id="{316C6651-8367-B349-BEE2-C3075DAE82D9}" type="slidenum">
              <a:rPr lang="en-US" smtClean="0"/>
              <a:t>8</a:t>
            </a:fld>
            <a:endParaRPr lang="en-US"/>
          </a:p>
        </p:txBody>
      </p:sp>
    </p:spTree>
    <p:extLst>
      <p:ext uri="{BB962C8B-B14F-4D97-AF65-F5344CB8AC3E}">
        <p14:creationId xmlns:p14="http://schemas.microsoft.com/office/powerpoint/2010/main" val="76048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E1424-9B8F-5EA8-2B80-4360EA538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DAD8B-9833-C2D8-51B5-E180F5C14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A56CE-6AE9-921F-9FF1-A8C5766BC1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27B5B8-4C0A-19FD-B67A-1E9BE739FFDE}"/>
              </a:ext>
            </a:extLst>
          </p:cNvPr>
          <p:cNvSpPr>
            <a:spLocks noGrp="1"/>
          </p:cNvSpPr>
          <p:nvPr>
            <p:ph type="sldNum" sz="quarter" idx="5"/>
          </p:nvPr>
        </p:nvSpPr>
        <p:spPr/>
        <p:txBody>
          <a:bodyPr/>
          <a:lstStyle/>
          <a:p>
            <a:fld id="{316C6651-8367-B349-BEE2-C3075DAE82D9}" type="slidenum">
              <a:rPr lang="en-US" smtClean="0"/>
              <a:t>9</a:t>
            </a:fld>
            <a:endParaRPr lang="en-US"/>
          </a:p>
        </p:txBody>
      </p:sp>
    </p:spTree>
    <p:extLst>
      <p:ext uri="{BB962C8B-B14F-4D97-AF65-F5344CB8AC3E}">
        <p14:creationId xmlns:p14="http://schemas.microsoft.com/office/powerpoint/2010/main" val="231260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ustomXml" Target="../ink/ink1.xml"/><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xfrm>
            <a:off x="4456143" y="2691191"/>
            <a:ext cx="4230657" cy="1475618"/>
          </a:xfrm>
        </p:spPr>
        <p:txBody>
          <a:bodyPr>
            <a:noAutofit/>
          </a:bodyPr>
          <a:lstStyle/>
          <a:p>
            <a:r>
              <a:rPr lang="en-GB" sz="6000" dirty="0">
                <a:solidFill>
                  <a:srgbClr val="FCDF2A"/>
                </a:solidFill>
                <a:latin typeface="DIN Condensed" pitchFamily="2" charset="0"/>
              </a:rPr>
              <a:t>BUYER </a:t>
            </a:r>
            <a:br>
              <a:rPr lang="en-GB" sz="6000" dirty="0">
                <a:solidFill>
                  <a:srgbClr val="FCDF2A"/>
                </a:solidFill>
                <a:latin typeface="DIN Condensed" pitchFamily="2" charset="0"/>
              </a:rPr>
            </a:br>
            <a:r>
              <a:rPr lang="en-GB" sz="6000" dirty="0">
                <a:solidFill>
                  <a:srgbClr val="FCDF2A"/>
                </a:solidFill>
                <a:latin typeface="DIN Condensed" pitchFamily="2" charset="0"/>
              </a:rPr>
              <a:t>PERSONA</a:t>
            </a:r>
            <a:br>
              <a:rPr lang="en-GB" sz="6000" dirty="0">
                <a:solidFill>
                  <a:srgbClr val="FCDF2A"/>
                </a:solidFill>
                <a:latin typeface="DIN Condensed" pitchFamily="2" charset="0"/>
              </a:rPr>
            </a:br>
            <a:r>
              <a:rPr lang="en-GB" sz="6000" dirty="0">
                <a:solidFill>
                  <a:srgbClr val="FCDF2A"/>
                </a:solidFill>
                <a:latin typeface="DIN Condensed" pitchFamily="2" charset="0"/>
              </a:rPr>
              <a:t>TEMPLATE</a:t>
            </a:r>
          </a:p>
        </p:txBody>
      </p:sp>
      <p:pic>
        <p:nvPicPr>
          <p:cNvPr id="1026" name="Picture 2" descr="Podcasts – Marketing Made Clear">
            <a:extLst>
              <a:ext uri="{FF2B5EF4-FFF2-40B4-BE49-F238E27FC236}">
                <a16:creationId xmlns:a16="http://schemas.microsoft.com/office/drawing/2014/main" id="{59190FF5-1671-5D6B-0BDE-AAB8F21BAD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E137D8A-1F97-7D10-F985-DA73D7FA1524}"/>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8" name="Rectangle 7">
            <a:extLst>
              <a:ext uri="{FF2B5EF4-FFF2-40B4-BE49-F238E27FC236}">
                <a16:creationId xmlns:a16="http://schemas.microsoft.com/office/drawing/2014/main" id="{85484E1E-D39E-8210-C133-AF603F20BC3D}"/>
              </a:ext>
            </a:extLst>
          </p:cNvPr>
          <p:cNvSpPr>
            <a:spLocks noGrp="1" noRot="1" noMove="1" noResize="1" noEditPoints="1" noAdjustHandles="1" noChangeArrowheads="1" noChangeShapeType="1"/>
          </p:cNvSpPr>
          <p:nvPr/>
        </p:nvSpPr>
        <p:spPr>
          <a:xfrm>
            <a:off x="866399" y="195667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9" name="Rectangle 8">
            <a:extLst>
              <a:ext uri="{FF2B5EF4-FFF2-40B4-BE49-F238E27FC236}">
                <a16:creationId xmlns:a16="http://schemas.microsoft.com/office/drawing/2014/main" id="{A7650E45-9786-9677-F3D4-34A10C911106}"/>
              </a:ext>
            </a:extLst>
          </p:cNvPr>
          <p:cNvSpPr>
            <a:spLocks noGrp="1" noRot="1" noMove="1" noResize="1" noEditPoints="1" noAdjustHandles="1" noChangeArrowheads="1" noChangeShapeType="1"/>
          </p:cNvSpPr>
          <p:nvPr/>
        </p:nvSpPr>
        <p:spPr>
          <a:xfrm>
            <a:off x="866399" y="441946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2000" dirty="0">
                <a:solidFill>
                  <a:srgbClr val="45ACC2"/>
                </a:solidFill>
              </a:rPr>
              <a:t>Persona Name</a:t>
            </a:r>
            <a:endParaRPr sz="2000" dirty="0">
              <a:solidFill>
                <a:srgbClr val="45ACC2"/>
              </a:solidFill>
            </a:endParaRPr>
          </a:p>
        </p:txBody>
      </p:sp>
      <p:pic>
        <p:nvPicPr>
          <p:cNvPr id="20" name="Graphic 19" descr="Male profile with solid fill">
            <a:extLst>
              <a:ext uri="{FF2B5EF4-FFF2-40B4-BE49-F238E27FC236}">
                <a16:creationId xmlns:a16="http://schemas.microsoft.com/office/drawing/2014/main" id="{76C7D6EC-FF79-1234-BD48-62508C12E9B3}"/>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55204" y="1917605"/>
            <a:ext cx="2845835" cy="28458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EAA8659A-F944-F37A-4B43-396FDF1F0258}"/>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57DA1602-79F4-783B-C6D2-39227CCF241F}"/>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217821" y="1347852"/>
            <a:ext cx="4817327" cy="2408664"/>
          </a:xfrm>
          <a:prstGeom prst="rect">
            <a:avLst/>
          </a:prstGeom>
        </p:spPr>
      </p:pic>
      <p:pic>
        <p:nvPicPr>
          <p:cNvPr id="1026" name="Picture 2" descr="Podcasts – Marketing Made Clear">
            <a:extLst>
              <a:ext uri="{FF2B5EF4-FFF2-40B4-BE49-F238E27FC236}">
                <a16:creationId xmlns:a16="http://schemas.microsoft.com/office/drawing/2014/main" id="{70C5AACE-77EA-00ED-6460-7F557C8D1F7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E6B0DB-E058-F35F-F5D9-EE0DA67A9D7C}"/>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FCDF2A"/>
                </a:solidFill>
              </a:rPr>
              <a:t>Health-Conscious Hannah</a:t>
            </a:r>
          </a:p>
        </p:txBody>
      </p:sp>
      <p:sp>
        <p:nvSpPr>
          <p:cNvPr id="5" name="Rectangle 4">
            <a:extLst>
              <a:ext uri="{FF2B5EF4-FFF2-40B4-BE49-F238E27FC236}">
                <a16:creationId xmlns:a16="http://schemas.microsoft.com/office/drawing/2014/main" id="{B960EC6E-D706-C093-16FB-E08BAD41698D}"/>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10" name="Rectangle 9">
            <a:extLst>
              <a:ext uri="{FF2B5EF4-FFF2-40B4-BE49-F238E27FC236}">
                <a16:creationId xmlns:a16="http://schemas.microsoft.com/office/drawing/2014/main" id="{F35478E2-69B5-1FD8-1EBA-9EDA32BE24EE}"/>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Values and Psychographics</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600" b="1" i="1" dirty="0"/>
              <a:t>Values sustainability and prefers eco-friendly brands</a:t>
            </a:r>
          </a:p>
          <a:p>
            <a:pPr marL="285750" indent="-285750">
              <a:buFont typeface="Arial" panose="020B0604020202020204" pitchFamily="34" charset="0"/>
              <a:buChar char="•"/>
            </a:pPr>
            <a:r>
              <a:rPr lang="en-GB" sz="1600" b="1" i="1" dirty="0"/>
              <a:t>Health-conscious but not a “health fanatic” – looks for balance</a:t>
            </a:r>
          </a:p>
          <a:p>
            <a:pPr marL="285750" indent="-285750">
              <a:buFont typeface="Arial" panose="020B0604020202020204" pitchFamily="34" charset="0"/>
              <a:buChar char="•"/>
            </a:pPr>
            <a:r>
              <a:rPr lang="en-GB" sz="1600" b="1" i="1" dirty="0"/>
              <a:t>Cautious buyer – prefers brands that build trust and transparency</a:t>
            </a:r>
          </a:p>
        </p:txBody>
      </p:sp>
      <p:sp>
        <p:nvSpPr>
          <p:cNvPr id="14" name="Rectangle 13">
            <a:extLst>
              <a:ext uri="{FF2B5EF4-FFF2-40B4-BE49-F238E27FC236}">
                <a16:creationId xmlns:a16="http://schemas.microsoft.com/office/drawing/2014/main" id="{7ACCDE93-DB3C-23E5-4AFD-CAD0646F3695}"/>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Behaviours and Buying Patterns:</a:t>
            </a:r>
          </a:p>
          <a:p>
            <a:pPr>
              <a:defRPr sz="2000" b="1"/>
            </a:pPr>
            <a:r>
              <a:rPr lang="en-GB" sz="1600" dirty="0">
                <a:solidFill>
                  <a:schemeClr val="bg1"/>
                </a:solidFill>
              </a:rPr>
              <a:t>Research and Decision Habits</a:t>
            </a:r>
          </a:p>
          <a:p>
            <a:pPr marL="285750" indent="-285750">
              <a:buFont typeface="Arial" panose="020B0604020202020204" pitchFamily="34" charset="0"/>
              <a:buChar char="•"/>
            </a:pPr>
            <a:r>
              <a:rPr lang="en-GB" sz="1400" i="1" dirty="0"/>
              <a:t>Reads reviews and comparison blogs before buying new products</a:t>
            </a:r>
          </a:p>
          <a:p>
            <a:pPr marL="285750" indent="-285750">
              <a:buFont typeface="Arial" panose="020B0604020202020204" pitchFamily="34" charset="0"/>
              <a:buChar char="•"/>
            </a:pPr>
            <a:r>
              <a:rPr lang="en-GB" sz="1400" i="1" dirty="0"/>
              <a:t>Trusts recommendations from close friends and parenting groups</a:t>
            </a:r>
          </a:p>
          <a:p>
            <a:pPr>
              <a:defRPr sz="2000" b="1"/>
            </a:pPr>
            <a:r>
              <a:rPr lang="en-GB" sz="1600" dirty="0">
                <a:solidFill>
                  <a:schemeClr val="bg1"/>
                </a:solidFill>
              </a:rPr>
              <a:t>Shopping Preferences</a:t>
            </a:r>
          </a:p>
          <a:p>
            <a:pPr marL="285750" indent="-285750">
              <a:buFont typeface="Arial" panose="020B0604020202020204" pitchFamily="34" charset="0"/>
              <a:buChar char="•"/>
            </a:pPr>
            <a:r>
              <a:rPr lang="en-GB" sz="1400" i="1" dirty="0"/>
              <a:t>Prefers online shopping with flexible delivery options</a:t>
            </a:r>
          </a:p>
          <a:p>
            <a:pPr marL="285750" indent="-285750">
              <a:buFont typeface="Arial" panose="020B0604020202020204" pitchFamily="34" charset="0"/>
              <a:buChar char="•"/>
            </a:pPr>
            <a:r>
              <a:rPr lang="en-GB" sz="1400" i="1" dirty="0"/>
              <a:t>Buys groceries weekly, avoids bulk-buying due to limited storage</a:t>
            </a:r>
          </a:p>
          <a:p>
            <a:pPr>
              <a:defRPr sz="2000" b="1"/>
            </a:pPr>
            <a:r>
              <a:rPr lang="en-GB" sz="1600" dirty="0">
                <a:solidFill>
                  <a:schemeClr val="bg1"/>
                </a:solidFill>
              </a:rPr>
              <a:t>Content/Channel Preferences</a:t>
            </a:r>
          </a:p>
          <a:p>
            <a:pPr marL="285750" indent="-285750">
              <a:buFont typeface="Arial" panose="020B0604020202020204" pitchFamily="34" charset="0"/>
              <a:buChar char="•"/>
            </a:pPr>
            <a:r>
              <a:rPr lang="en-GB" sz="1400" i="1" dirty="0"/>
              <a:t>Follows food influencers on Instagram</a:t>
            </a:r>
          </a:p>
          <a:p>
            <a:pPr marL="285750" indent="-285750">
              <a:buFont typeface="Arial" panose="020B0604020202020204" pitchFamily="34" charset="0"/>
              <a:buChar char="•"/>
            </a:pPr>
            <a:r>
              <a:rPr lang="en-GB" sz="1400" i="1" dirty="0"/>
              <a:t>Watches quick recipe tutorials on YouTube</a:t>
            </a: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6563B7E4-C0DD-33C8-CEB4-D8AF1387BF36}"/>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45ACC2"/>
                </a:solidFill>
                <a:latin typeface="DIN Condensed" pitchFamily="2" charset="0"/>
              </a:rPr>
              <a:t>BUYER PERSONA EXAMPLE</a:t>
            </a:r>
          </a:p>
        </p:txBody>
      </p:sp>
      <p:sp>
        <p:nvSpPr>
          <p:cNvPr id="12" name="Title 1">
            <a:extLst>
              <a:ext uri="{FF2B5EF4-FFF2-40B4-BE49-F238E27FC236}">
                <a16:creationId xmlns:a16="http://schemas.microsoft.com/office/drawing/2014/main" id="{70125CD2-340B-577F-5160-53DC1562C78C}"/>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p:spTree>
    <p:extLst>
      <p:ext uri="{BB962C8B-B14F-4D97-AF65-F5344CB8AC3E}">
        <p14:creationId xmlns:p14="http://schemas.microsoft.com/office/powerpoint/2010/main" val="191742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309860A3-CB23-9F42-C528-B253155B2113}"/>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179952AD-570C-1229-A505-B5E373CCC6CB}"/>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217821" y="1347852"/>
            <a:ext cx="4817327" cy="2408664"/>
          </a:xfrm>
          <a:prstGeom prst="rect">
            <a:avLst/>
          </a:prstGeom>
        </p:spPr>
      </p:pic>
      <p:pic>
        <p:nvPicPr>
          <p:cNvPr id="1026" name="Picture 2" descr="Podcasts – Marketing Made Clear">
            <a:extLst>
              <a:ext uri="{FF2B5EF4-FFF2-40B4-BE49-F238E27FC236}">
                <a16:creationId xmlns:a16="http://schemas.microsoft.com/office/drawing/2014/main" id="{08B7593F-58E8-1222-4497-CA17E7FA475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D467DC-86D1-ACA5-C87D-97E1BFD1CA97}"/>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FCDF2A"/>
                </a:solidFill>
              </a:rPr>
              <a:t>Health-Conscious Hannah</a:t>
            </a:r>
          </a:p>
        </p:txBody>
      </p:sp>
      <p:sp>
        <p:nvSpPr>
          <p:cNvPr id="5" name="Rectangle 4">
            <a:extLst>
              <a:ext uri="{FF2B5EF4-FFF2-40B4-BE49-F238E27FC236}">
                <a16:creationId xmlns:a16="http://schemas.microsoft.com/office/drawing/2014/main" id="{FCBA615E-7AC3-469B-FCF4-048D47748847}"/>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10" name="Rectangle 9">
            <a:extLst>
              <a:ext uri="{FF2B5EF4-FFF2-40B4-BE49-F238E27FC236}">
                <a16:creationId xmlns:a16="http://schemas.microsoft.com/office/drawing/2014/main" id="{24310A79-163E-8E11-2CB3-16638120D5EC}"/>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Buyer Journey Stage </a:t>
            </a:r>
            <a:r>
              <a:rPr lang="en-GB" sz="1000" dirty="0">
                <a:solidFill>
                  <a:srgbClr val="FCDF2A"/>
                </a:solidFill>
                <a:latin typeface="Calibri Light" panose="020F0302020204030204" pitchFamily="34" charset="0"/>
                <a:cs typeface="Calibri Light" panose="020F0302020204030204" pitchFamily="34" charset="0"/>
              </a:rPr>
              <a:t>(select one)</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D38FF1DD-A869-6482-A9DC-DAC7E0AEFC11}"/>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Influences and Brand Affinities:</a:t>
            </a:r>
          </a:p>
          <a:p>
            <a:pPr>
              <a:defRPr sz="2000" b="1"/>
            </a:pPr>
            <a:endParaRPr lang="en-GB" sz="1600" dirty="0">
              <a:solidFill>
                <a:srgbClr val="45ACC2"/>
              </a:solidFill>
            </a:endParaRPr>
          </a:p>
          <a:p>
            <a:pPr marL="285750" indent="-285750">
              <a:buFont typeface="Arial" panose="020B0604020202020204" pitchFamily="34" charset="0"/>
              <a:buChar char="•"/>
            </a:pPr>
            <a:r>
              <a:rPr lang="en-GB" sz="1600" b="1" i="1" dirty="0"/>
              <a:t>Influenced by peers and parenting blogs</a:t>
            </a:r>
          </a:p>
          <a:p>
            <a:pPr marL="285750" indent="-285750">
              <a:buFont typeface="Arial" panose="020B0604020202020204" pitchFamily="34" charset="0"/>
              <a:buChar char="•"/>
            </a:pPr>
            <a:r>
              <a:rPr lang="en-GB" sz="1600" b="1" i="1" dirty="0"/>
              <a:t>Trusts brands like Marks &amp; Spencer for quality food</a:t>
            </a:r>
          </a:p>
          <a:p>
            <a:pPr marL="285750" indent="-285750">
              <a:buFont typeface="Arial" panose="020B0604020202020204" pitchFamily="34" charset="0"/>
              <a:buChar char="•"/>
            </a:pPr>
            <a:r>
              <a:rPr lang="en-GB" sz="1600" b="1" i="1" dirty="0"/>
              <a:t>Follows influencers such as The Body Coach (Joe Wicks)</a:t>
            </a:r>
          </a:p>
          <a:p>
            <a:pPr marL="285750" indent="-285750">
              <a:buFont typeface="Arial" panose="020B0604020202020204" pitchFamily="34" charset="0"/>
              <a:buChar char="•"/>
            </a:pPr>
            <a:r>
              <a:rPr lang="en-GB" sz="1600" b="1" i="1" dirty="0"/>
              <a:t>Often visits websites like BBC Good Food and Pinterest for meal ideas</a:t>
            </a:r>
          </a:p>
          <a:p>
            <a:pPr>
              <a:defRPr sz="2000" b="1"/>
            </a:pPr>
            <a:endParaRPr lang="en-GB" sz="1600" dirty="0">
              <a:solidFill>
                <a:srgbClr val="45ACC2"/>
              </a:solidFill>
            </a:endParaRPr>
          </a:p>
          <a:p>
            <a:pPr>
              <a:defRPr sz="2000" b="1"/>
            </a:pPr>
            <a:endParaRPr lang="en-GB" sz="1600" dirty="0">
              <a:solidFill>
                <a:schemeClr val="bg1"/>
              </a:solidFill>
            </a:endParaRP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5B08ED6F-2885-9593-5397-9531CF152C36}"/>
              </a:ext>
            </a:extLst>
          </p:cNvPr>
          <p:cNvGrpSpPr>
            <a:grpSpLocks noGrp="1" noUngrp="1" noRot="1" noMove="1" noResize="1"/>
          </p:cNvGrpSpPr>
          <p:nvPr/>
        </p:nvGrpSpPr>
        <p:grpSpPr>
          <a:xfrm>
            <a:off x="959091" y="4914008"/>
            <a:ext cx="7432793" cy="646329"/>
            <a:chOff x="916561" y="5105394"/>
            <a:chExt cx="7432793" cy="646329"/>
          </a:xfrm>
        </p:grpSpPr>
        <p:sp>
          <p:nvSpPr>
            <p:cNvPr id="17" name="Freeform 16">
              <a:extLst>
                <a:ext uri="{FF2B5EF4-FFF2-40B4-BE49-F238E27FC236}">
                  <a16:creationId xmlns:a16="http://schemas.microsoft.com/office/drawing/2014/main" id="{A2C2E157-3F6A-DF87-55BA-9D97A0781942}"/>
                </a:ext>
              </a:extLst>
            </p:cNvPr>
            <p:cNvSpPr>
              <a:spLocks noGrp="1" noRot="1" noMove="1" noResize="1" noEditPoints="1" noAdjustHandles="1" noChangeArrowheads="1" noChangeShapeType="1"/>
            </p:cNvSpPr>
            <p:nvPr/>
          </p:nvSpPr>
          <p:spPr>
            <a:xfrm>
              <a:off x="916561"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lumMod val="75000"/>
                    </a:schemeClr>
                  </a:solidFill>
                </a:rPr>
                <a:t>Awareness</a:t>
              </a:r>
            </a:p>
          </p:txBody>
        </p:sp>
        <p:sp>
          <p:nvSpPr>
            <p:cNvPr id="18" name="Freeform 17">
              <a:extLst>
                <a:ext uri="{FF2B5EF4-FFF2-40B4-BE49-F238E27FC236}">
                  <a16:creationId xmlns:a16="http://schemas.microsoft.com/office/drawing/2014/main" id="{7718A839-DADA-F071-51F9-53B219F9D187}"/>
                </a:ext>
              </a:extLst>
            </p:cNvPr>
            <p:cNvSpPr>
              <a:spLocks noGrp="1" noRot="1" noMove="1" noResize="1" noEditPoints="1" noAdjustHandles="1" noChangeArrowheads="1" noChangeShapeType="1"/>
            </p:cNvSpPr>
            <p:nvPr/>
          </p:nvSpPr>
          <p:spPr>
            <a:xfrm>
              <a:off x="2370803"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lumMod val="75000"/>
                    </a:schemeClr>
                  </a:solidFill>
                </a:rPr>
                <a:t>Interest</a:t>
              </a:r>
            </a:p>
          </p:txBody>
        </p:sp>
        <p:sp>
          <p:nvSpPr>
            <p:cNvPr id="19" name="Freeform 18">
              <a:extLst>
                <a:ext uri="{FF2B5EF4-FFF2-40B4-BE49-F238E27FC236}">
                  <a16:creationId xmlns:a16="http://schemas.microsoft.com/office/drawing/2014/main" id="{B55F0536-3B5E-63C3-832E-2BE78F9CC16F}"/>
                </a:ext>
              </a:extLst>
            </p:cNvPr>
            <p:cNvSpPr>
              <a:spLocks noGrp="1" noRot="1" noMove="1" noResize="1" noEditPoints="1" noAdjustHandles="1" noChangeArrowheads="1" noChangeShapeType="1"/>
            </p:cNvSpPr>
            <p:nvPr/>
          </p:nvSpPr>
          <p:spPr>
            <a:xfrm>
              <a:off x="3825046"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1F1A22"/>
                  </a:solidFill>
                </a:rPr>
                <a:t>Consideration</a:t>
              </a:r>
            </a:p>
          </p:txBody>
        </p:sp>
        <p:sp>
          <p:nvSpPr>
            <p:cNvPr id="20" name="Freeform 19">
              <a:extLst>
                <a:ext uri="{FF2B5EF4-FFF2-40B4-BE49-F238E27FC236}">
                  <a16:creationId xmlns:a16="http://schemas.microsoft.com/office/drawing/2014/main" id="{5647D54A-A8B3-C567-0122-A8D9B9B52504}"/>
                </a:ext>
              </a:extLst>
            </p:cNvPr>
            <p:cNvSpPr>
              <a:spLocks noGrp="1" noRot="1" noMove="1" noResize="1" noEditPoints="1" noAdjustHandles="1" noChangeArrowheads="1" noChangeShapeType="1"/>
            </p:cNvSpPr>
            <p:nvPr/>
          </p:nvSpPr>
          <p:spPr>
            <a:xfrm>
              <a:off x="5279288"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lumMod val="75000"/>
                    </a:schemeClr>
                  </a:solidFill>
                </a:rPr>
                <a:t>Decision</a:t>
              </a:r>
            </a:p>
          </p:txBody>
        </p:sp>
        <p:sp>
          <p:nvSpPr>
            <p:cNvPr id="21" name="Freeform 20">
              <a:extLst>
                <a:ext uri="{FF2B5EF4-FFF2-40B4-BE49-F238E27FC236}">
                  <a16:creationId xmlns:a16="http://schemas.microsoft.com/office/drawing/2014/main" id="{7C30A02C-F9E7-1E3D-526C-7829AEA17C03}"/>
                </a:ext>
              </a:extLst>
            </p:cNvPr>
            <p:cNvSpPr>
              <a:spLocks noGrp="1" noRot="1" noMove="1" noResize="1" noEditPoints="1" noAdjustHandles="1" noChangeArrowheads="1" noChangeShapeType="1"/>
            </p:cNvSpPr>
            <p:nvPr/>
          </p:nvSpPr>
          <p:spPr>
            <a:xfrm>
              <a:off x="6733530"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lumMod val="75000"/>
                    </a:schemeClr>
                  </a:solidFill>
                </a:rPr>
                <a:t>Support</a:t>
              </a:r>
            </a:p>
          </p:txBody>
        </p:sp>
      </p:grpSp>
      <p:sp>
        <p:nvSpPr>
          <p:cNvPr id="22" name="TextBox 21">
            <a:extLst>
              <a:ext uri="{FF2B5EF4-FFF2-40B4-BE49-F238E27FC236}">
                <a16:creationId xmlns:a16="http://schemas.microsoft.com/office/drawing/2014/main" id="{1D82092B-B3F9-C186-93BD-67892D5D1101}"/>
              </a:ext>
            </a:extLst>
          </p:cNvPr>
          <p:cNvSpPr txBox="1">
            <a:spLocks noGrp="1" noRot="1" noMove="1" noResize="1" noEditPoints="1" noAdjustHandles="1" noChangeArrowheads="1" noChangeShapeType="1"/>
          </p:cNvSpPr>
          <p:nvPr/>
        </p:nvSpPr>
        <p:spPr>
          <a:xfrm>
            <a:off x="959091" y="5681472"/>
            <a:ext cx="1333005" cy="400110"/>
          </a:xfrm>
          <a:prstGeom prst="rect">
            <a:avLst/>
          </a:prstGeom>
          <a:noFill/>
        </p:spPr>
        <p:txBody>
          <a:bodyPr wrap="square" rtlCol="0">
            <a:spAutoFit/>
          </a:bodyPr>
          <a:lstStyle/>
          <a:p>
            <a:pPr algn="ctr"/>
            <a:r>
              <a:rPr lang="en-US" sz="1000" dirty="0">
                <a:solidFill>
                  <a:schemeClr val="bg1">
                    <a:lumMod val="75000"/>
                  </a:schemeClr>
                </a:solidFill>
              </a:rPr>
              <a:t>Increase Brand Awareness and Trust</a:t>
            </a:r>
          </a:p>
        </p:txBody>
      </p:sp>
      <p:sp>
        <p:nvSpPr>
          <p:cNvPr id="23" name="TextBox 22">
            <a:extLst>
              <a:ext uri="{FF2B5EF4-FFF2-40B4-BE49-F238E27FC236}">
                <a16:creationId xmlns:a16="http://schemas.microsoft.com/office/drawing/2014/main" id="{D3769EE1-4589-4647-1CBA-9EF4761D91B1}"/>
              </a:ext>
            </a:extLst>
          </p:cNvPr>
          <p:cNvSpPr txBox="1">
            <a:spLocks noGrp="1" noRot="1" noMove="1" noResize="1" noEditPoints="1" noAdjustHandles="1" noChangeArrowheads="1" noChangeShapeType="1"/>
          </p:cNvSpPr>
          <p:nvPr/>
        </p:nvSpPr>
        <p:spPr>
          <a:xfrm>
            <a:off x="2413333" y="5680400"/>
            <a:ext cx="1333005" cy="553998"/>
          </a:xfrm>
          <a:prstGeom prst="rect">
            <a:avLst/>
          </a:prstGeom>
          <a:noFill/>
        </p:spPr>
        <p:txBody>
          <a:bodyPr wrap="square" rtlCol="0">
            <a:spAutoFit/>
          </a:bodyPr>
          <a:lstStyle/>
          <a:p>
            <a:pPr algn="ctr"/>
            <a:r>
              <a:rPr lang="en-US" sz="1000" dirty="0">
                <a:solidFill>
                  <a:schemeClr val="bg1">
                    <a:lumMod val="75000"/>
                  </a:schemeClr>
                </a:solidFill>
              </a:rPr>
              <a:t>Explore Buyer Challenges and Solutions</a:t>
            </a:r>
          </a:p>
        </p:txBody>
      </p:sp>
      <p:sp>
        <p:nvSpPr>
          <p:cNvPr id="24" name="TextBox 23">
            <a:extLst>
              <a:ext uri="{FF2B5EF4-FFF2-40B4-BE49-F238E27FC236}">
                <a16:creationId xmlns:a16="http://schemas.microsoft.com/office/drawing/2014/main" id="{B7E891FD-0908-8249-DEC8-0DEE26C613B3}"/>
              </a:ext>
            </a:extLst>
          </p:cNvPr>
          <p:cNvSpPr txBox="1">
            <a:spLocks noGrp="1" noRot="1" noMove="1" noResize="1" noEditPoints="1" noAdjustHandles="1" noChangeArrowheads="1" noChangeShapeType="1"/>
          </p:cNvSpPr>
          <p:nvPr/>
        </p:nvSpPr>
        <p:spPr>
          <a:xfrm>
            <a:off x="3802563" y="5668208"/>
            <a:ext cx="1333005" cy="553998"/>
          </a:xfrm>
          <a:prstGeom prst="rect">
            <a:avLst/>
          </a:prstGeom>
          <a:noFill/>
        </p:spPr>
        <p:txBody>
          <a:bodyPr wrap="square" rtlCol="0">
            <a:spAutoFit/>
          </a:bodyPr>
          <a:lstStyle/>
          <a:p>
            <a:pPr algn="ctr"/>
            <a:r>
              <a:rPr lang="en-US" sz="1000" dirty="0">
                <a:solidFill>
                  <a:srgbClr val="FCDF2A"/>
                </a:solidFill>
              </a:rPr>
              <a:t>Support Buyer Research and Evaluation</a:t>
            </a:r>
          </a:p>
        </p:txBody>
      </p:sp>
      <p:sp>
        <p:nvSpPr>
          <p:cNvPr id="25" name="TextBox 24">
            <a:extLst>
              <a:ext uri="{FF2B5EF4-FFF2-40B4-BE49-F238E27FC236}">
                <a16:creationId xmlns:a16="http://schemas.microsoft.com/office/drawing/2014/main" id="{BAD1903D-DE3C-2F18-B217-507B5D883F7B}"/>
              </a:ext>
            </a:extLst>
          </p:cNvPr>
          <p:cNvSpPr txBox="1">
            <a:spLocks noGrp="1" noRot="1" noMove="1" noResize="1" noEditPoints="1" noAdjustHandles="1" noChangeArrowheads="1" noChangeShapeType="1"/>
          </p:cNvSpPr>
          <p:nvPr/>
        </p:nvSpPr>
        <p:spPr>
          <a:xfrm>
            <a:off x="5256805" y="5667136"/>
            <a:ext cx="1333005" cy="553998"/>
          </a:xfrm>
          <a:prstGeom prst="rect">
            <a:avLst/>
          </a:prstGeom>
          <a:noFill/>
        </p:spPr>
        <p:txBody>
          <a:bodyPr wrap="square" rtlCol="0">
            <a:spAutoFit/>
          </a:bodyPr>
          <a:lstStyle/>
          <a:p>
            <a:pPr algn="ctr"/>
            <a:r>
              <a:rPr lang="en-US" sz="1000" dirty="0">
                <a:solidFill>
                  <a:schemeClr val="bg1">
                    <a:lumMod val="75000"/>
                  </a:schemeClr>
                </a:solidFill>
              </a:rPr>
              <a:t>Validate the Buyers Decision and Purchase</a:t>
            </a:r>
          </a:p>
        </p:txBody>
      </p:sp>
      <p:sp>
        <p:nvSpPr>
          <p:cNvPr id="26" name="TextBox 25">
            <a:extLst>
              <a:ext uri="{FF2B5EF4-FFF2-40B4-BE49-F238E27FC236}">
                <a16:creationId xmlns:a16="http://schemas.microsoft.com/office/drawing/2014/main" id="{A857D0BB-7FA7-2093-E8A0-8D14C5C43ADF}"/>
              </a:ext>
            </a:extLst>
          </p:cNvPr>
          <p:cNvSpPr txBox="1">
            <a:spLocks noGrp="1" noRot="1" noMove="1" noResize="1" noEditPoints="1" noAdjustHandles="1" noChangeArrowheads="1" noChangeShapeType="1"/>
          </p:cNvSpPr>
          <p:nvPr/>
        </p:nvSpPr>
        <p:spPr>
          <a:xfrm>
            <a:off x="6646035" y="5667136"/>
            <a:ext cx="1333005" cy="553998"/>
          </a:xfrm>
          <a:prstGeom prst="rect">
            <a:avLst/>
          </a:prstGeom>
          <a:noFill/>
        </p:spPr>
        <p:txBody>
          <a:bodyPr wrap="square" rtlCol="0">
            <a:spAutoFit/>
          </a:bodyPr>
          <a:lstStyle/>
          <a:p>
            <a:pPr algn="ctr"/>
            <a:r>
              <a:rPr lang="en-US" sz="1000" dirty="0">
                <a:solidFill>
                  <a:schemeClr val="bg1">
                    <a:lumMod val="75000"/>
                  </a:schemeClr>
                </a:solidFill>
              </a:rPr>
              <a:t>Improve Customer Success and Retention</a:t>
            </a:r>
          </a:p>
        </p:txBody>
      </p:sp>
      <p:sp>
        <p:nvSpPr>
          <p:cNvPr id="11" name="Title 1">
            <a:extLst>
              <a:ext uri="{FF2B5EF4-FFF2-40B4-BE49-F238E27FC236}">
                <a16:creationId xmlns:a16="http://schemas.microsoft.com/office/drawing/2014/main" id="{B809FD7F-F5C2-FD96-6153-90CA667CC613}"/>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45ACC2"/>
                </a:solidFill>
                <a:latin typeface="DIN Condensed" pitchFamily="2" charset="0"/>
              </a:rPr>
              <a:t>BUYER PERSONA EXAMPLE</a:t>
            </a:r>
          </a:p>
        </p:txBody>
      </p:sp>
      <p:sp>
        <p:nvSpPr>
          <p:cNvPr id="12" name="Title 1">
            <a:extLst>
              <a:ext uri="{FF2B5EF4-FFF2-40B4-BE49-F238E27FC236}">
                <a16:creationId xmlns:a16="http://schemas.microsoft.com/office/drawing/2014/main" id="{4695F9F6-E0A7-12B9-FBCE-99AB17F88E7E}"/>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1154FA3B-0D77-1C8C-4B37-EE491B95D693}"/>
                  </a:ext>
                </a:extLst>
              </p14:cNvPr>
              <p14:cNvContentPartPr>
                <a14:cpLocks xmlns:a14="http://schemas.microsoft.com/office/drawing/2010/main" noGrp="1" noRot="1" noMove="1" noResize="1" noEditPoints="1" noAdjustHandles="1" noChangeArrowheads="1" noChangeShapeType="1"/>
              </p14:cNvContentPartPr>
              <p14:nvPr/>
            </p14:nvContentPartPr>
            <p14:xfrm>
              <a:off x="3668486" y="4800600"/>
              <a:ext cx="1814913" cy="1544794"/>
            </p14:xfrm>
          </p:contentPart>
        </mc:Choice>
        <mc:Fallback>
          <p:pic>
            <p:nvPicPr>
              <p:cNvPr id="14" name="Ink 13">
                <a:extLst>
                  <a:ext uri="{FF2B5EF4-FFF2-40B4-BE49-F238E27FC236}">
                    <a16:creationId xmlns:a16="http://schemas.microsoft.com/office/drawing/2014/main" id="{1154FA3B-0D77-1C8C-4B37-EE491B95D693}"/>
                  </a:ext>
                </a:extLst>
              </p:cNvPr>
              <p:cNvPicPr>
                <a:picLocks noGrp="1" noRot="1" noMove="1" noResize="1" noEditPoints="1" noAdjustHandles="1" noChangeArrowheads="1" noChangeShapeType="1"/>
              </p:cNvPicPr>
              <p:nvPr/>
            </p:nvPicPr>
            <p:blipFill>
              <a:blip r:embed="rId7"/>
              <a:stretch>
                <a:fillRect/>
              </a:stretch>
            </p:blipFill>
            <p:spPr>
              <a:xfrm>
                <a:off x="3640049" y="4772159"/>
                <a:ext cx="1871787" cy="1601675"/>
              </a:xfrm>
              <a:prstGeom prst="rect">
                <a:avLst/>
              </a:prstGeom>
            </p:spPr>
          </p:pic>
        </mc:Fallback>
      </mc:AlternateContent>
    </p:spTree>
    <p:extLst>
      <p:ext uri="{BB962C8B-B14F-4D97-AF65-F5344CB8AC3E}">
        <p14:creationId xmlns:p14="http://schemas.microsoft.com/office/powerpoint/2010/main" val="317562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7F289804-6614-88C8-C8BF-E9E7C74FB59C}"/>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A125C9AB-6051-1AE5-5D99-6C4AAB0DF718}"/>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217821" y="1347852"/>
            <a:ext cx="4817327" cy="2408664"/>
          </a:xfrm>
          <a:prstGeom prst="rect">
            <a:avLst/>
          </a:prstGeom>
        </p:spPr>
      </p:pic>
      <p:pic>
        <p:nvPicPr>
          <p:cNvPr id="1026" name="Picture 2" descr="Podcasts – Marketing Made Clear">
            <a:extLst>
              <a:ext uri="{FF2B5EF4-FFF2-40B4-BE49-F238E27FC236}">
                <a16:creationId xmlns:a16="http://schemas.microsoft.com/office/drawing/2014/main" id="{EB51870D-B8D9-E4EF-BE9E-5A7F83368337}"/>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8177E0-760E-757F-FD72-2D4EA63E6855}"/>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FCDF2A"/>
                </a:solidFill>
              </a:rPr>
              <a:t>Health-Conscious Hannah</a:t>
            </a:r>
          </a:p>
        </p:txBody>
      </p:sp>
      <p:sp>
        <p:nvSpPr>
          <p:cNvPr id="5" name="Rectangle 4">
            <a:extLst>
              <a:ext uri="{FF2B5EF4-FFF2-40B4-BE49-F238E27FC236}">
                <a16:creationId xmlns:a16="http://schemas.microsoft.com/office/drawing/2014/main" id="{4C5AA936-B505-1C6A-1712-2714E44733F7}"/>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10" name="Rectangle 9">
            <a:extLst>
              <a:ext uri="{FF2B5EF4-FFF2-40B4-BE49-F238E27FC236}">
                <a16:creationId xmlns:a16="http://schemas.microsoft.com/office/drawing/2014/main" id="{65BB243B-8DD6-BAAD-6DFC-412BAD9E4DDB}"/>
              </a:ext>
            </a:extLst>
          </p:cNvPr>
          <p:cNvSpPr>
            <a:spLocks noGrp="1" noRot="1" noMove="1" noResize="1" noEditPoints="1" noAdjustHandles="1" noChangeArrowheads="1" noChangeShapeType="1"/>
          </p:cNvSpPr>
          <p:nvPr/>
        </p:nvSpPr>
        <p:spPr>
          <a:xfrm>
            <a:off x="3802563" y="1329634"/>
            <a:ext cx="4884235" cy="5015760"/>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Solution Fit/Value Proposition:</a:t>
            </a:r>
          </a:p>
          <a:p>
            <a:pPr>
              <a:defRPr sz="2000" b="1"/>
            </a:pPr>
            <a:endParaRPr lang="en-GB" sz="1600" dirty="0">
              <a:solidFill>
                <a:srgbClr val="45ACC2"/>
              </a:solidFill>
            </a:endParaRPr>
          </a:p>
          <a:p>
            <a:r>
              <a:rPr lang="en-GB" sz="1600" b="1" i="1" dirty="0"/>
              <a:t>Our meal kit delivery service offers Hannah convenient, healthy recipes with eco-friendly packaging, helping her maintain her lifestyle without the time drain of daily meal prep. </a:t>
            </a:r>
          </a:p>
          <a:p>
            <a:endParaRPr lang="en-GB" sz="1600" b="1" i="1" dirty="0"/>
          </a:p>
          <a:p>
            <a:r>
              <a:rPr lang="en-GB" sz="1600" b="1" i="1" dirty="0"/>
              <a:t>By providing pre-portioned ingredients and simple, step-by-step instructions, we eliminate the guesswork and stress of meal planning. Our flexible subscription options allow Hannah to adjust deliveries around her busy schedule, while our commitment to sustainable packaging aligns with her eco-conscious values. </a:t>
            </a:r>
          </a:p>
          <a:p>
            <a:endParaRPr lang="en-GB" sz="1600" b="1" i="1" dirty="0"/>
          </a:p>
          <a:p>
            <a:r>
              <a:rPr lang="en-GB" sz="1600" b="1" i="1" dirty="0"/>
              <a:t>With a focus on family-friendly recipes, we ensure that even her toddler enjoys nutritious, home-cooked meals. Ultimately, we give Hannah the time back in her day to focus on what matters most—quality moments with her family.</a:t>
            </a:r>
          </a:p>
          <a:p>
            <a:pPr>
              <a:defRPr sz="2000" b="1"/>
            </a:pPr>
            <a:endParaRPr lang="en-GB" sz="1600" dirty="0">
              <a:solidFill>
                <a:srgbClr val="45ACC2"/>
              </a:solidFill>
            </a:endParaRPr>
          </a:p>
          <a:p>
            <a:pPr>
              <a:defRPr sz="2000" b="1"/>
            </a:pPr>
            <a:endParaRPr lang="en-GB" sz="1600" dirty="0">
              <a:solidFill>
                <a:schemeClr val="bg1"/>
              </a:solidFill>
            </a:endParaRP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B30CE2AB-C58F-4947-A474-C61808313974}"/>
              </a:ext>
            </a:extLst>
          </p:cNvPr>
          <p:cNvSpPr>
            <a:spLocks noGrp="1" noRot="1" noMove="1" noResize="1" noEditPoints="1" noAdjustHandles="1" noChangeArrowheads="1" noChangeShapeType="1"/>
          </p:cNvSpPr>
          <p:nvPr/>
        </p:nvSpPr>
        <p:spPr>
          <a:xfrm>
            <a:off x="579120" y="4479668"/>
            <a:ext cx="3223443" cy="186572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Buyer Journey Stage </a:t>
            </a:r>
            <a:r>
              <a:rPr lang="en-GB" sz="1000" dirty="0">
                <a:solidFill>
                  <a:srgbClr val="FCDF2A"/>
                </a:solidFill>
                <a:latin typeface="Calibri Light" panose="020F0302020204030204" pitchFamily="34" charset="0"/>
                <a:cs typeface="Calibri Light" panose="020F0302020204030204" pitchFamily="34" charset="0"/>
              </a:rPr>
              <a:t>(detail)</a:t>
            </a:r>
          </a:p>
          <a:p>
            <a:pPr>
              <a:defRPr sz="2000" b="1"/>
            </a:pPr>
            <a:endParaRPr lang="en-GB" sz="1000" dirty="0">
              <a:solidFill>
                <a:srgbClr val="45ACC2"/>
              </a:solidFill>
              <a:latin typeface="Calibri Light" panose="020F0302020204030204" pitchFamily="34" charset="0"/>
              <a:cs typeface="Calibri Light" panose="020F0302020204030204" pitchFamily="34" charset="0"/>
            </a:endParaRPr>
          </a:p>
          <a:p>
            <a:r>
              <a:rPr lang="en-GB" sz="1600" b="1" i="1" dirty="0"/>
              <a:t>Consideration Stage – actively researching meal kit options but hasn’t made a decision</a:t>
            </a:r>
          </a:p>
          <a:p>
            <a:pPr>
              <a:defRPr sz="2000" b="1"/>
            </a:pPr>
            <a:endParaRPr lang="en-GB" sz="1000" dirty="0">
              <a:solidFill>
                <a:srgbClr val="45ACC2"/>
              </a:solidFill>
              <a:latin typeface="Calibri Light" panose="020F0302020204030204" pitchFamily="34" charset="0"/>
              <a:cs typeface="Calibri Light" panose="020F0302020204030204" pitchFamily="34" charset="0"/>
            </a:endParaRP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2D523585-47D2-2A59-A822-B443981B4E52}"/>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45ACC2"/>
                </a:solidFill>
                <a:latin typeface="DIN Condensed" pitchFamily="2" charset="0"/>
              </a:rPr>
              <a:t>BUYER PERSONA EXAMPLE</a:t>
            </a:r>
          </a:p>
        </p:txBody>
      </p:sp>
      <p:sp>
        <p:nvSpPr>
          <p:cNvPr id="12" name="Title 1">
            <a:extLst>
              <a:ext uri="{FF2B5EF4-FFF2-40B4-BE49-F238E27FC236}">
                <a16:creationId xmlns:a16="http://schemas.microsoft.com/office/drawing/2014/main" id="{7EDCB041-F45D-4718-F41F-BB615916D773}"/>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p:spTree>
    <p:extLst>
      <p:ext uri="{BB962C8B-B14F-4D97-AF65-F5344CB8AC3E}">
        <p14:creationId xmlns:p14="http://schemas.microsoft.com/office/powerpoint/2010/main" val="347970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24ED-3CD6-2CDA-CD8F-94DA58089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FB6E7-49CB-BA30-351C-E1E4F01878C6}"/>
              </a:ext>
            </a:extLst>
          </p:cNvPr>
          <p:cNvSpPr>
            <a:spLocks noGrp="1" noRot="1" noMove="1" noResize="1" noEditPoints="1" noAdjustHandles="1" noChangeArrowheads="1" noChangeShapeType="1"/>
          </p:cNvSpPr>
          <p:nvPr>
            <p:ph type="title"/>
          </p:nvPr>
        </p:nvSpPr>
        <p:spPr>
          <a:xfrm>
            <a:off x="4456143" y="2691191"/>
            <a:ext cx="4230657" cy="1475618"/>
          </a:xfrm>
        </p:spPr>
        <p:txBody>
          <a:bodyPr>
            <a:noAutofit/>
          </a:bodyPr>
          <a:lstStyle/>
          <a:p>
            <a:r>
              <a:rPr lang="en-GB" sz="6000" dirty="0">
                <a:latin typeface="DIN Condensed" pitchFamily="2" charset="0"/>
              </a:rPr>
              <a:t>BLANK BUYER </a:t>
            </a:r>
            <a:br>
              <a:rPr lang="en-GB" sz="6000" dirty="0">
                <a:latin typeface="DIN Condensed" pitchFamily="2" charset="0"/>
              </a:rPr>
            </a:br>
            <a:r>
              <a:rPr lang="en-GB" sz="6000" dirty="0">
                <a:latin typeface="DIN Condensed" pitchFamily="2" charset="0"/>
              </a:rPr>
              <a:t>PERSONA</a:t>
            </a:r>
            <a:br>
              <a:rPr lang="en-GB" sz="6000" dirty="0">
                <a:latin typeface="DIN Condensed" pitchFamily="2" charset="0"/>
              </a:rPr>
            </a:br>
            <a:r>
              <a:rPr lang="en-GB" sz="6000" dirty="0">
                <a:latin typeface="DIN Condensed" pitchFamily="2" charset="0"/>
              </a:rPr>
              <a:t>TEMPLATE</a:t>
            </a:r>
          </a:p>
        </p:txBody>
      </p:sp>
      <p:sp>
        <p:nvSpPr>
          <p:cNvPr id="7" name="Title 1">
            <a:extLst>
              <a:ext uri="{FF2B5EF4-FFF2-40B4-BE49-F238E27FC236}">
                <a16:creationId xmlns:a16="http://schemas.microsoft.com/office/drawing/2014/main" id="{823BBDA1-16E0-C976-A02A-637FA7F7E026}"/>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8" name="Rectangle 7">
            <a:extLst>
              <a:ext uri="{FF2B5EF4-FFF2-40B4-BE49-F238E27FC236}">
                <a16:creationId xmlns:a16="http://schemas.microsoft.com/office/drawing/2014/main" id="{B3CF0D11-2C7B-2599-BF8C-E771223013E1}"/>
              </a:ext>
            </a:extLst>
          </p:cNvPr>
          <p:cNvSpPr>
            <a:spLocks noGrp="1" noRot="1" noMove="1" noResize="1" noEditPoints="1" noAdjustHandles="1" noChangeArrowheads="1" noChangeShapeType="1"/>
          </p:cNvSpPr>
          <p:nvPr/>
        </p:nvSpPr>
        <p:spPr>
          <a:xfrm>
            <a:off x="866399" y="195667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 </a:t>
            </a:r>
            <a:endParaRPr sz="800" dirty="0">
              <a:solidFill>
                <a:schemeClr val="tx1"/>
              </a:solidFill>
            </a:endParaRPr>
          </a:p>
        </p:txBody>
      </p:sp>
      <p:sp>
        <p:nvSpPr>
          <p:cNvPr id="9" name="Rectangle 8">
            <a:extLst>
              <a:ext uri="{FF2B5EF4-FFF2-40B4-BE49-F238E27FC236}">
                <a16:creationId xmlns:a16="http://schemas.microsoft.com/office/drawing/2014/main" id="{9AE98160-0E47-F005-D328-AFC4A8B4CEC7}"/>
              </a:ext>
            </a:extLst>
          </p:cNvPr>
          <p:cNvSpPr>
            <a:spLocks noGrp="1" noRot="1" noMove="1" noResize="1" noEditPoints="1" noAdjustHandles="1" noChangeArrowheads="1" noChangeShapeType="1"/>
          </p:cNvSpPr>
          <p:nvPr/>
        </p:nvSpPr>
        <p:spPr>
          <a:xfrm>
            <a:off x="866399" y="441946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pic>
        <p:nvPicPr>
          <p:cNvPr id="9218" name="Picture 2" descr="Marketing Made Clear Logo">
            <a:extLst>
              <a:ext uri="{FF2B5EF4-FFF2-40B4-BE49-F238E27FC236}">
                <a16:creationId xmlns:a16="http://schemas.microsoft.com/office/drawing/2014/main" id="{E98F2306-E970-BF95-713C-5A7B77B894C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8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A4AF6-F27E-CBFE-2DD5-AC562DCFB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D0894-8E6B-701B-3B5B-5AB546CFE3F1}"/>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latin typeface="DIN Condensed" pitchFamily="2" charset="0"/>
              </a:rPr>
              <a:t>BUYER PERSONA TEMPLATE</a:t>
            </a:r>
          </a:p>
        </p:txBody>
      </p:sp>
      <p:sp>
        <p:nvSpPr>
          <p:cNvPr id="7" name="Title 1">
            <a:extLst>
              <a:ext uri="{FF2B5EF4-FFF2-40B4-BE49-F238E27FC236}">
                <a16:creationId xmlns:a16="http://schemas.microsoft.com/office/drawing/2014/main" id="{E1E7087A-1124-D896-B19A-222F47F13FCE}"/>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8" name="Rectangle 7">
            <a:extLst>
              <a:ext uri="{FF2B5EF4-FFF2-40B4-BE49-F238E27FC236}">
                <a16:creationId xmlns:a16="http://schemas.microsoft.com/office/drawing/2014/main" id="{E697647B-A61F-6D66-71D4-F2EEED1E563C}"/>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a:t>
            </a:r>
            <a:endParaRPr sz="800" dirty="0">
              <a:solidFill>
                <a:schemeClr val="tx1"/>
              </a:solidFill>
            </a:endParaRPr>
          </a:p>
        </p:txBody>
      </p:sp>
      <p:sp>
        <p:nvSpPr>
          <p:cNvPr id="9" name="Rectangle 8">
            <a:extLst>
              <a:ext uri="{FF2B5EF4-FFF2-40B4-BE49-F238E27FC236}">
                <a16:creationId xmlns:a16="http://schemas.microsoft.com/office/drawing/2014/main" id="{A32ACF0E-3C54-C789-F99B-EB8BF60DB69A}"/>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sp>
        <p:nvSpPr>
          <p:cNvPr id="17" name="Rectangle 16">
            <a:extLst>
              <a:ext uri="{FF2B5EF4-FFF2-40B4-BE49-F238E27FC236}">
                <a16:creationId xmlns:a16="http://schemas.microsoft.com/office/drawing/2014/main" id="{FB294B46-916B-C5D8-9464-CBB5CA99D9CE}"/>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Summary</a:t>
            </a:r>
          </a:p>
        </p:txBody>
      </p:sp>
      <p:sp>
        <p:nvSpPr>
          <p:cNvPr id="22" name="Rectangle 21">
            <a:extLst>
              <a:ext uri="{FF2B5EF4-FFF2-40B4-BE49-F238E27FC236}">
                <a16:creationId xmlns:a16="http://schemas.microsoft.com/office/drawing/2014/main" id="{6800086A-BCC5-1691-5CCF-1EB0810DA846}"/>
              </a:ext>
            </a:extLst>
          </p:cNvPr>
          <p:cNvSpPr>
            <a:spLocks noGrp="1" noRot="1" noMove="1" noResize="1" noEditPoints="1" noAdjustHandles="1" noChangeArrowheads="1" noChangeShapeType="1"/>
          </p:cNvSpPr>
          <p:nvPr/>
        </p:nvSpPr>
        <p:spPr>
          <a:xfrm>
            <a:off x="3802564" y="1328928"/>
            <a:ext cx="4884235" cy="116913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Empathy Quote</a:t>
            </a:r>
          </a:p>
        </p:txBody>
      </p:sp>
      <p:sp>
        <p:nvSpPr>
          <p:cNvPr id="23" name="Rectangle 22">
            <a:extLst>
              <a:ext uri="{FF2B5EF4-FFF2-40B4-BE49-F238E27FC236}">
                <a16:creationId xmlns:a16="http://schemas.microsoft.com/office/drawing/2014/main" id="{FEAFB7D9-C954-0C6C-8101-8ADB294C4D34}"/>
              </a:ext>
            </a:extLst>
          </p:cNvPr>
          <p:cNvSpPr>
            <a:spLocks noGrp="1" noRot="1" noMove="1" noResize="1" noEditPoints="1" noAdjustHandles="1" noChangeArrowheads="1" noChangeShapeType="1"/>
          </p:cNvSpPr>
          <p:nvPr/>
        </p:nvSpPr>
        <p:spPr>
          <a:xfrm>
            <a:off x="3802563" y="2498064"/>
            <a:ext cx="4884235" cy="3847329"/>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Demographics</a:t>
            </a:r>
          </a:p>
          <a:p>
            <a:pPr>
              <a:defRPr sz="2000" b="1"/>
            </a:pPr>
            <a:endParaRPr sz="800" dirty="0">
              <a:solidFill>
                <a:schemeClr val="tx1"/>
              </a:solidFill>
            </a:endParaRPr>
          </a:p>
        </p:txBody>
      </p:sp>
      <p:pic>
        <p:nvPicPr>
          <p:cNvPr id="3" name="Picture 2" descr="Marketing Made Clear Logo">
            <a:extLst>
              <a:ext uri="{FF2B5EF4-FFF2-40B4-BE49-F238E27FC236}">
                <a16:creationId xmlns:a16="http://schemas.microsoft.com/office/drawing/2014/main" id="{DBBADB71-7160-8E4B-126A-3C2892DA810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68D4-39DA-27D4-F663-935A01FCB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5ADC4-8F3D-56C6-B49D-7ABFCF1635D1}"/>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latin typeface="DIN Condensed" pitchFamily="2" charset="0"/>
              </a:rPr>
              <a:t>BUYER PERSONA TEMPLATE</a:t>
            </a:r>
          </a:p>
        </p:txBody>
      </p:sp>
      <p:sp>
        <p:nvSpPr>
          <p:cNvPr id="7" name="Title 1">
            <a:extLst>
              <a:ext uri="{FF2B5EF4-FFF2-40B4-BE49-F238E27FC236}">
                <a16:creationId xmlns:a16="http://schemas.microsoft.com/office/drawing/2014/main" id="{9210028F-1948-32B8-D281-CDDF5090C563}"/>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10" name="Rectangle 9">
            <a:extLst>
              <a:ext uri="{FF2B5EF4-FFF2-40B4-BE49-F238E27FC236}">
                <a16:creationId xmlns:a16="http://schemas.microsoft.com/office/drawing/2014/main" id="{85D56E1F-F89F-9799-C138-AB2BB754FD31}"/>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Summary</a:t>
            </a:r>
          </a:p>
        </p:txBody>
      </p:sp>
      <p:sp>
        <p:nvSpPr>
          <p:cNvPr id="13" name="Rectangle 12">
            <a:extLst>
              <a:ext uri="{FF2B5EF4-FFF2-40B4-BE49-F238E27FC236}">
                <a16:creationId xmlns:a16="http://schemas.microsoft.com/office/drawing/2014/main" id="{8C9E5A48-30B7-048F-FCEB-59DAC7307562}"/>
              </a:ext>
            </a:extLst>
          </p:cNvPr>
          <p:cNvSpPr>
            <a:spLocks noGrp="1" noRot="1" noMove="1" noResize="1" noEditPoints="1" noAdjustHandles="1" noChangeArrowheads="1" noChangeShapeType="1"/>
          </p:cNvSpPr>
          <p:nvPr/>
        </p:nvSpPr>
        <p:spPr>
          <a:xfrm>
            <a:off x="3802563" y="3791712"/>
            <a:ext cx="4884235" cy="2553681"/>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Challenges and Pain Points:</a:t>
            </a:r>
          </a:p>
          <a:p>
            <a:pPr>
              <a:defRPr sz="2000" b="1"/>
            </a:pPr>
            <a:endParaRPr lang="en-GB" sz="800" dirty="0">
              <a:solidFill>
                <a:schemeClr val="tx1"/>
              </a:solidFill>
            </a:endParaRPr>
          </a:p>
          <a:p>
            <a:pPr>
              <a:defRPr sz="2000" b="1"/>
            </a:pPr>
            <a:endParaRPr lang="en-GB" sz="800" dirty="0">
              <a:solidFill>
                <a:schemeClr val="tx1"/>
              </a:solidFill>
            </a:endParaRPr>
          </a:p>
          <a:p>
            <a:pPr>
              <a:defRPr sz="2000" b="1"/>
            </a:pPr>
            <a:endParaRPr sz="800" dirty="0">
              <a:solidFill>
                <a:schemeClr val="tx1"/>
              </a:solidFill>
            </a:endParaRPr>
          </a:p>
        </p:txBody>
      </p:sp>
      <p:sp>
        <p:nvSpPr>
          <p:cNvPr id="14" name="Rectangle 13">
            <a:extLst>
              <a:ext uri="{FF2B5EF4-FFF2-40B4-BE49-F238E27FC236}">
                <a16:creationId xmlns:a16="http://schemas.microsoft.com/office/drawing/2014/main" id="{6ACB825D-0B7C-2837-85FE-4F4653459635}"/>
              </a:ext>
            </a:extLst>
          </p:cNvPr>
          <p:cNvSpPr>
            <a:spLocks noGrp="1" noRot="1" noMove="1" noResize="1" noEditPoints="1" noAdjustHandles="1" noChangeArrowheads="1" noChangeShapeType="1"/>
          </p:cNvSpPr>
          <p:nvPr/>
        </p:nvSpPr>
        <p:spPr>
          <a:xfrm>
            <a:off x="3802563" y="1329634"/>
            <a:ext cx="4884235" cy="2453172"/>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Goals and Aspirations:</a:t>
            </a:r>
          </a:p>
          <a:p>
            <a:pPr>
              <a:defRPr sz="2000" b="1"/>
            </a:pPr>
            <a:endParaRPr lang="en-GB" sz="800" dirty="0">
              <a:solidFill>
                <a:schemeClr val="tx1"/>
              </a:solidFill>
            </a:endParaRPr>
          </a:p>
        </p:txBody>
      </p:sp>
      <p:sp>
        <p:nvSpPr>
          <p:cNvPr id="3" name="Rectangle 2">
            <a:extLst>
              <a:ext uri="{FF2B5EF4-FFF2-40B4-BE49-F238E27FC236}">
                <a16:creationId xmlns:a16="http://schemas.microsoft.com/office/drawing/2014/main" id="{9EBDA68C-AAB6-78DF-CCDA-AC5D1EA8FC74}"/>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a:t>
            </a:r>
            <a:endParaRPr sz="800" dirty="0">
              <a:solidFill>
                <a:schemeClr val="tx1"/>
              </a:solidFill>
            </a:endParaRPr>
          </a:p>
        </p:txBody>
      </p:sp>
      <p:sp>
        <p:nvSpPr>
          <p:cNvPr id="8" name="Rectangle 7">
            <a:extLst>
              <a:ext uri="{FF2B5EF4-FFF2-40B4-BE49-F238E27FC236}">
                <a16:creationId xmlns:a16="http://schemas.microsoft.com/office/drawing/2014/main" id="{2DED71F6-D4C0-0A7F-BE10-6C7BBCCB52FE}"/>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pic>
        <p:nvPicPr>
          <p:cNvPr id="9" name="Picture 2" descr="Marketing Made Clear Logo">
            <a:extLst>
              <a:ext uri="{FF2B5EF4-FFF2-40B4-BE49-F238E27FC236}">
                <a16:creationId xmlns:a16="http://schemas.microsoft.com/office/drawing/2014/main" id="{BF1A39C5-E85A-FE4C-C0A1-83747DF0088C}"/>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1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9168-7205-F3DA-D4D8-8F0E98812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C4724-785D-E628-BD67-24EE23A6A01A}"/>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latin typeface="DIN Condensed" pitchFamily="2" charset="0"/>
              </a:rPr>
              <a:t>BUYER PERSONA TEMPLATE</a:t>
            </a:r>
          </a:p>
        </p:txBody>
      </p:sp>
      <p:sp>
        <p:nvSpPr>
          <p:cNvPr id="7" name="Title 1">
            <a:extLst>
              <a:ext uri="{FF2B5EF4-FFF2-40B4-BE49-F238E27FC236}">
                <a16:creationId xmlns:a16="http://schemas.microsoft.com/office/drawing/2014/main" id="{3B351CC7-B50F-0B50-029E-03D116B77819}"/>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10" name="Rectangle 9">
            <a:extLst>
              <a:ext uri="{FF2B5EF4-FFF2-40B4-BE49-F238E27FC236}">
                <a16:creationId xmlns:a16="http://schemas.microsoft.com/office/drawing/2014/main" id="{12FDD1CE-B027-EAC5-5CEA-5426285E3DA3}"/>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Values and Psychographics</a:t>
            </a:r>
          </a:p>
          <a:p>
            <a:pPr>
              <a:defRPr sz="2000" b="1"/>
            </a:pPr>
            <a:endParaRPr lang="en-GB" sz="800" i="1" dirty="0">
              <a:solidFill>
                <a:schemeClr val="tx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104FEA9A-3DDF-B778-B787-4C379F75F004}"/>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Behaviours and Buying Patterns:</a:t>
            </a:r>
          </a:p>
          <a:p>
            <a:pPr>
              <a:defRPr sz="2000" b="1"/>
            </a:pPr>
            <a:endParaRPr sz="800" i="1" dirty="0">
              <a:solidFill>
                <a:schemeClr val="tx1"/>
              </a:solidFill>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F7B64266-99B7-4D77-9303-B8B376014CA7}"/>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a:t>
            </a:r>
            <a:endParaRPr sz="800" dirty="0">
              <a:solidFill>
                <a:schemeClr val="tx1"/>
              </a:solidFill>
            </a:endParaRPr>
          </a:p>
        </p:txBody>
      </p:sp>
      <p:sp>
        <p:nvSpPr>
          <p:cNvPr id="8" name="Rectangle 7">
            <a:extLst>
              <a:ext uri="{FF2B5EF4-FFF2-40B4-BE49-F238E27FC236}">
                <a16:creationId xmlns:a16="http://schemas.microsoft.com/office/drawing/2014/main" id="{C9155FCB-8FBA-0A43-83EF-6C8597D92532}"/>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pic>
        <p:nvPicPr>
          <p:cNvPr id="9" name="Picture 2" descr="Marketing Made Clear Logo">
            <a:extLst>
              <a:ext uri="{FF2B5EF4-FFF2-40B4-BE49-F238E27FC236}">
                <a16:creationId xmlns:a16="http://schemas.microsoft.com/office/drawing/2014/main" id="{46035898-0881-F340-B857-82223D2F34E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5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2E7B5-EFBA-C350-18E9-425DC902A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49361-05A3-3AF0-FBFA-7598AC51F574}"/>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latin typeface="DIN Condensed" pitchFamily="2" charset="0"/>
              </a:rPr>
              <a:t>BUYER PERSONA TEMPLATE</a:t>
            </a:r>
          </a:p>
        </p:txBody>
      </p:sp>
      <p:sp>
        <p:nvSpPr>
          <p:cNvPr id="7" name="Title 1">
            <a:extLst>
              <a:ext uri="{FF2B5EF4-FFF2-40B4-BE49-F238E27FC236}">
                <a16:creationId xmlns:a16="http://schemas.microsoft.com/office/drawing/2014/main" id="{C21D7112-DDA2-2DDA-BF4F-91465674FD00}"/>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10" name="Rectangle 9">
            <a:extLst>
              <a:ext uri="{FF2B5EF4-FFF2-40B4-BE49-F238E27FC236}">
                <a16:creationId xmlns:a16="http://schemas.microsoft.com/office/drawing/2014/main" id="{4163554A-E22A-0FA9-153E-A8CB2449D059}"/>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chemeClr val="tx1"/>
                </a:solidFill>
              </a:rPr>
              <a:t>Buyer Journey Stage </a:t>
            </a:r>
            <a:r>
              <a:rPr lang="en-GB" sz="1000" dirty="0">
                <a:solidFill>
                  <a:schemeClr val="tx1"/>
                </a:solidFill>
                <a:latin typeface="Calibri Light" panose="020F0302020204030204" pitchFamily="34" charset="0"/>
                <a:cs typeface="Calibri Light" panose="020F0302020204030204" pitchFamily="34" charset="0"/>
              </a:rPr>
              <a:t>(select one)</a:t>
            </a:r>
          </a:p>
          <a:p>
            <a:pPr>
              <a:defRPr sz="2000" b="1"/>
            </a:pPr>
            <a:endParaRPr lang="en-GB" sz="1600" i="1" dirty="0">
              <a:solidFill>
                <a:schemeClr val="tx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BF23B46A-1A7B-ED53-3D7F-DFD48CA807F7}"/>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Influences and Brand Affinities:</a:t>
            </a:r>
          </a:p>
          <a:p>
            <a:pPr>
              <a:defRPr sz="2000" b="1"/>
            </a:pPr>
            <a:endParaRPr lang="en-GB" sz="800" dirty="0">
              <a:solidFill>
                <a:schemeClr val="tx1"/>
              </a:solidFill>
            </a:endParaRPr>
          </a:p>
          <a:p>
            <a:pPr>
              <a:defRPr sz="2000" b="1"/>
            </a:pPr>
            <a:endParaRPr lang="en-GB" sz="800" dirty="0">
              <a:solidFill>
                <a:schemeClr val="tx1"/>
              </a:solidFill>
            </a:endParaRPr>
          </a:p>
          <a:p>
            <a:pPr>
              <a:defRPr sz="2000" b="1"/>
            </a:pPr>
            <a:endParaRPr sz="800" i="1" dirty="0">
              <a:solidFill>
                <a:schemeClr val="tx1"/>
              </a:solidFill>
              <a:latin typeface="Calibri Light" panose="020F0302020204030204"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419949DE-3C83-F324-C411-882211E9A4AB}"/>
              </a:ext>
            </a:extLst>
          </p:cNvPr>
          <p:cNvGrpSpPr>
            <a:grpSpLocks noGrp="1" noUngrp="1" noRot="1" noMove="1" noResize="1"/>
          </p:cNvGrpSpPr>
          <p:nvPr/>
        </p:nvGrpSpPr>
        <p:grpSpPr>
          <a:xfrm>
            <a:off x="959091" y="4914008"/>
            <a:ext cx="7432793" cy="646329"/>
            <a:chOff x="916561" y="5105394"/>
            <a:chExt cx="7432793" cy="646329"/>
          </a:xfrm>
          <a:noFill/>
        </p:grpSpPr>
        <p:sp>
          <p:nvSpPr>
            <p:cNvPr id="17" name="Freeform 16">
              <a:extLst>
                <a:ext uri="{FF2B5EF4-FFF2-40B4-BE49-F238E27FC236}">
                  <a16:creationId xmlns:a16="http://schemas.microsoft.com/office/drawing/2014/main" id="{6CD2E170-7030-A0A0-31E0-B698678ABCA9}"/>
                </a:ext>
              </a:extLst>
            </p:cNvPr>
            <p:cNvSpPr>
              <a:spLocks noGrp="1" noRot="1" noMove="1" noResize="1" noEditPoints="1" noAdjustHandles="1" noChangeArrowheads="1" noChangeShapeType="1"/>
            </p:cNvSpPr>
            <p:nvPr/>
          </p:nvSpPr>
          <p:spPr>
            <a:xfrm>
              <a:off x="916561"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Awareness</a:t>
              </a:r>
            </a:p>
          </p:txBody>
        </p:sp>
        <p:sp>
          <p:nvSpPr>
            <p:cNvPr id="18" name="Freeform 17">
              <a:extLst>
                <a:ext uri="{FF2B5EF4-FFF2-40B4-BE49-F238E27FC236}">
                  <a16:creationId xmlns:a16="http://schemas.microsoft.com/office/drawing/2014/main" id="{F0FCBB38-EE37-409D-8857-61CB79F548E4}"/>
                </a:ext>
              </a:extLst>
            </p:cNvPr>
            <p:cNvSpPr>
              <a:spLocks noGrp="1" noRot="1" noMove="1" noResize="1" noEditPoints="1" noAdjustHandles="1" noChangeArrowheads="1" noChangeShapeType="1"/>
            </p:cNvSpPr>
            <p:nvPr/>
          </p:nvSpPr>
          <p:spPr>
            <a:xfrm>
              <a:off x="2370803"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Interest</a:t>
              </a:r>
            </a:p>
          </p:txBody>
        </p:sp>
        <p:sp>
          <p:nvSpPr>
            <p:cNvPr id="19" name="Freeform 18">
              <a:extLst>
                <a:ext uri="{FF2B5EF4-FFF2-40B4-BE49-F238E27FC236}">
                  <a16:creationId xmlns:a16="http://schemas.microsoft.com/office/drawing/2014/main" id="{AAA3EA8D-7901-B873-7600-929455C6C796}"/>
                </a:ext>
              </a:extLst>
            </p:cNvPr>
            <p:cNvSpPr>
              <a:spLocks noGrp="1" noRot="1" noMove="1" noResize="1" noEditPoints="1" noAdjustHandles="1" noChangeArrowheads="1" noChangeShapeType="1"/>
            </p:cNvSpPr>
            <p:nvPr/>
          </p:nvSpPr>
          <p:spPr>
            <a:xfrm>
              <a:off x="3825046"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Consideration</a:t>
              </a:r>
            </a:p>
          </p:txBody>
        </p:sp>
        <p:sp>
          <p:nvSpPr>
            <p:cNvPr id="20" name="Freeform 19">
              <a:extLst>
                <a:ext uri="{FF2B5EF4-FFF2-40B4-BE49-F238E27FC236}">
                  <a16:creationId xmlns:a16="http://schemas.microsoft.com/office/drawing/2014/main" id="{5E737196-5309-04A2-3726-3B9D1F0B00BD}"/>
                </a:ext>
              </a:extLst>
            </p:cNvPr>
            <p:cNvSpPr>
              <a:spLocks noGrp="1" noRot="1" noMove="1" noResize="1" noEditPoints="1" noAdjustHandles="1" noChangeArrowheads="1" noChangeShapeType="1"/>
            </p:cNvSpPr>
            <p:nvPr/>
          </p:nvSpPr>
          <p:spPr>
            <a:xfrm>
              <a:off x="5279288"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Decision</a:t>
              </a:r>
            </a:p>
          </p:txBody>
        </p:sp>
        <p:sp>
          <p:nvSpPr>
            <p:cNvPr id="21" name="Freeform 20">
              <a:extLst>
                <a:ext uri="{FF2B5EF4-FFF2-40B4-BE49-F238E27FC236}">
                  <a16:creationId xmlns:a16="http://schemas.microsoft.com/office/drawing/2014/main" id="{ADB95845-CAE5-A715-FFBC-8E2F1B95647C}"/>
                </a:ext>
              </a:extLst>
            </p:cNvPr>
            <p:cNvSpPr>
              <a:spLocks noGrp="1" noRot="1" noMove="1" noResize="1" noEditPoints="1" noAdjustHandles="1" noChangeArrowheads="1" noChangeShapeType="1"/>
            </p:cNvSpPr>
            <p:nvPr/>
          </p:nvSpPr>
          <p:spPr>
            <a:xfrm>
              <a:off x="6733530"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Support</a:t>
              </a:r>
            </a:p>
          </p:txBody>
        </p:sp>
      </p:grpSp>
      <p:sp>
        <p:nvSpPr>
          <p:cNvPr id="22" name="TextBox 21">
            <a:extLst>
              <a:ext uri="{FF2B5EF4-FFF2-40B4-BE49-F238E27FC236}">
                <a16:creationId xmlns:a16="http://schemas.microsoft.com/office/drawing/2014/main" id="{BE836EB6-A903-E1A2-39D9-5B4E17B02710}"/>
              </a:ext>
            </a:extLst>
          </p:cNvPr>
          <p:cNvSpPr txBox="1">
            <a:spLocks noGrp="1" noRot="1" noMove="1" noResize="1" noEditPoints="1" noAdjustHandles="1" noChangeArrowheads="1" noChangeShapeType="1"/>
          </p:cNvSpPr>
          <p:nvPr/>
        </p:nvSpPr>
        <p:spPr>
          <a:xfrm>
            <a:off x="959091" y="5681472"/>
            <a:ext cx="1333005" cy="400110"/>
          </a:xfrm>
          <a:prstGeom prst="rect">
            <a:avLst/>
          </a:prstGeom>
          <a:noFill/>
        </p:spPr>
        <p:txBody>
          <a:bodyPr wrap="square" rtlCol="0">
            <a:spAutoFit/>
          </a:bodyPr>
          <a:lstStyle/>
          <a:p>
            <a:pPr algn="ctr"/>
            <a:r>
              <a:rPr lang="en-US" sz="1000" dirty="0"/>
              <a:t>Increase Brand Awareness and Trust</a:t>
            </a:r>
          </a:p>
        </p:txBody>
      </p:sp>
      <p:sp>
        <p:nvSpPr>
          <p:cNvPr id="23" name="TextBox 22">
            <a:extLst>
              <a:ext uri="{FF2B5EF4-FFF2-40B4-BE49-F238E27FC236}">
                <a16:creationId xmlns:a16="http://schemas.microsoft.com/office/drawing/2014/main" id="{D9D31742-F712-5E85-9EBA-0369E7F2FD00}"/>
              </a:ext>
            </a:extLst>
          </p:cNvPr>
          <p:cNvSpPr txBox="1">
            <a:spLocks noGrp="1" noRot="1" noMove="1" noResize="1" noEditPoints="1" noAdjustHandles="1" noChangeArrowheads="1" noChangeShapeType="1"/>
          </p:cNvSpPr>
          <p:nvPr/>
        </p:nvSpPr>
        <p:spPr>
          <a:xfrm>
            <a:off x="2413333" y="5680400"/>
            <a:ext cx="1333005" cy="553998"/>
          </a:xfrm>
          <a:prstGeom prst="rect">
            <a:avLst/>
          </a:prstGeom>
          <a:noFill/>
        </p:spPr>
        <p:txBody>
          <a:bodyPr wrap="square" rtlCol="0">
            <a:spAutoFit/>
          </a:bodyPr>
          <a:lstStyle/>
          <a:p>
            <a:pPr algn="ctr"/>
            <a:r>
              <a:rPr lang="en-US" sz="1000" dirty="0"/>
              <a:t>Explore Buyer Challenges and Solutions</a:t>
            </a:r>
          </a:p>
        </p:txBody>
      </p:sp>
      <p:sp>
        <p:nvSpPr>
          <p:cNvPr id="24" name="TextBox 23">
            <a:extLst>
              <a:ext uri="{FF2B5EF4-FFF2-40B4-BE49-F238E27FC236}">
                <a16:creationId xmlns:a16="http://schemas.microsoft.com/office/drawing/2014/main" id="{F0D3409E-3784-BBDE-8EE5-FE83A8EC1235}"/>
              </a:ext>
            </a:extLst>
          </p:cNvPr>
          <p:cNvSpPr txBox="1">
            <a:spLocks noGrp="1" noRot="1" noMove="1" noResize="1" noEditPoints="1" noAdjustHandles="1" noChangeArrowheads="1" noChangeShapeType="1"/>
          </p:cNvSpPr>
          <p:nvPr/>
        </p:nvSpPr>
        <p:spPr>
          <a:xfrm>
            <a:off x="3802563" y="5668208"/>
            <a:ext cx="1333005" cy="553998"/>
          </a:xfrm>
          <a:prstGeom prst="rect">
            <a:avLst/>
          </a:prstGeom>
          <a:noFill/>
        </p:spPr>
        <p:txBody>
          <a:bodyPr wrap="square" rtlCol="0">
            <a:spAutoFit/>
          </a:bodyPr>
          <a:lstStyle/>
          <a:p>
            <a:pPr algn="ctr"/>
            <a:r>
              <a:rPr lang="en-US" sz="1000" dirty="0"/>
              <a:t>Support Buyer Research and Evaluation</a:t>
            </a:r>
          </a:p>
        </p:txBody>
      </p:sp>
      <p:sp>
        <p:nvSpPr>
          <p:cNvPr id="25" name="TextBox 24">
            <a:extLst>
              <a:ext uri="{FF2B5EF4-FFF2-40B4-BE49-F238E27FC236}">
                <a16:creationId xmlns:a16="http://schemas.microsoft.com/office/drawing/2014/main" id="{64A71750-6C0B-FC92-A1CF-0BB1FF40942A}"/>
              </a:ext>
            </a:extLst>
          </p:cNvPr>
          <p:cNvSpPr txBox="1">
            <a:spLocks noGrp="1" noRot="1" noMove="1" noResize="1" noEditPoints="1" noAdjustHandles="1" noChangeArrowheads="1" noChangeShapeType="1"/>
          </p:cNvSpPr>
          <p:nvPr/>
        </p:nvSpPr>
        <p:spPr>
          <a:xfrm>
            <a:off x="5256805" y="5667136"/>
            <a:ext cx="1333005" cy="553998"/>
          </a:xfrm>
          <a:prstGeom prst="rect">
            <a:avLst/>
          </a:prstGeom>
          <a:noFill/>
        </p:spPr>
        <p:txBody>
          <a:bodyPr wrap="square" rtlCol="0">
            <a:spAutoFit/>
          </a:bodyPr>
          <a:lstStyle/>
          <a:p>
            <a:pPr algn="ctr"/>
            <a:r>
              <a:rPr lang="en-US" sz="1000" dirty="0"/>
              <a:t>Validate the Buyers Decision and Purchase</a:t>
            </a:r>
          </a:p>
        </p:txBody>
      </p:sp>
      <p:sp>
        <p:nvSpPr>
          <p:cNvPr id="26" name="TextBox 25">
            <a:extLst>
              <a:ext uri="{FF2B5EF4-FFF2-40B4-BE49-F238E27FC236}">
                <a16:creationId xmlns:a16="http://schemas.microsoft.com/office/drawing/2014/main" id="{C8B7F915-7817-6EEA-ED11-AC65B76532A4}"/>
              </a:ext>
            </a:extLst>
          </p:cNvPr>
          <p:cNvSpPr txBox="1">
            <a:spLocks noGrp="1" noRot="1" noMove="1" noResize="1" noEditPoints="1" noAdjustHandles="1" noChangeArrowheads="1" noChangeShapeType="1"/>
          </p:cNvSpPr>
          <p:nvPr/>
        </p:nvSpPr>
        <p:spPr>
          <a:xfrm>
            <a:off x="6646035" y="5667136"/>
            <a:ext cx="1333005" cy="553998"/>
          </a:xfrm>
          <a:prstGeom prst="rect">
            <a:avLst/>
          </a:prstGeom>
          <a:noFill/>
        </p:spPr>
        <p:txBody>
          <a:bodyPr wrap="square" rtlCol="0">
            <a:spAutoFit/>
          </a:bodyPr>
          <a:lstStyle/>
          <a:p>
            <a:pPr algn="ctr"/>
            <a:r>
              <a:rPr lang="en-US" sz="1000" dirty="0"/>
              <a:t>Improve Customer Success and Retention</a:t>
            </a:r>
          </a:p>
        </p:txBody>
      </p:sp>
      <p:sp>
        <p:nvSpPr>
          <p:cNvPr id="3" name="Rectangle 2">
            <a:extLst>
              <a:ext uri="{FF2B5EF4-FFF2-40B4-BE49-F238E27FC236}">
                <a16:creationId xmlns:a16="http://schemas.microsoft.com/office/drawing/2014/main" id="{5550AD00-41BA-81C4-7928-4A166A5C8724}"/>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a:t>
            </a:r>
            <a:endParaRPr sz="800" dirty="0">
              <a:solidFill>
                <a:schemeClr val="tx1"/>
              </a:solidFill>
            </a:endParaRPr>
          </a:p>
        </p:txBody>
      </p:sp>
      <p:sp>
        <p:nvSpPr>
          <p:cNvPr id="8" name="Rectangle 7">
            <a:extLst>
              <a:ext uri="{FF2B5EF4-FFF2-40B4-BE49-F238E27FC236}">
                <a16:creationId xmlns:a16="http://schemas.microsoft.com/office/drawing/2014/main" id="{DE01E998-696E-ED24-0436-B091902578FA}"/>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pic>
        <p:nvPicPr>
          <p:cNvPr id="9" name="Picture 2" descr="Marketing Made Clear Logo">
            <a:extLst>
              <a:ext uri="{FF2B5EF4-FFF2-40B4-BE49-F238E27FC236}">
                <a16:creationId xmlns:a16="http://schemas.microsoft.com/office/drawing/2014/main" id="{83CE0A45-C3DF-5DB4-4446-B7F47F5D06F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9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E683-16FD-660F-D168-6EAC7D79A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40B7C-6CB4-3EB9-BF66-B60C8A9F6336}"/>
              </a:ext>
            </a:extLst>
          </p:cNvPr>
          <p:cNvSpPr>
            <a:spLocks noGrp="1" noRot="1" noMove="1" noResize="1" noEditPoints="1" noAdjustHandles="1" noChangeArrowheads="1" noChangeShapeType="1"/>
          </p:cNvSpPr>
          <p:nvPr>
            <p:ph type="title"/>
          </p:nvPr>
        </p:nvSpPr>
        <p:spPr>
          <a:xfrm>
            <a:off x="457200" y="32004"/>
            <a:ext cx="8229600" cy="1143000"/>
          </a:xfrm>
          <a:ln>
            <a:noFill/>
          </a:ln>
        </p:spPr>
        <p:txBody>
          <a:bodyPr/>
          <a:lstStyle/>
          <a:p>
            <a:r>
              <a:rPr lang="en-GB" dirty="0">
                <a:latin typeface="DIN Condensed" pitchFamily="2" charset="0"/>
              </a:rPr>
              <a:t>BUYER PERSONA TEMPLATE</a:t>
            </a:r>
          </a:p>
        </p:txBody>
      </p:sp>
      <p:sp>
        <p:nvSpPr>
          <p:cNvPr id="7" name="Title 1">
            <a:extLst>
              <a:ext uri="{FF2B5EF4-FFF2-40B4-BE49-F238E27FC236}">
                <a16:creationId xmlns:a16="http://schemas.microsoft.com/office/drawing/2014/main" id="{29932654-E8A1-101E-0F32-8E66DCFAA4A9}"/>
              </a:ext>
            </a:extLst>
          </p:cNvPr>
          <p:cNvSpPr txBox="1">
            <a:spLocks noGrp="1" noRot="1" noMove="1" noResize="1" noEditPoints="1" noAdjustHandles="1" noChangeArrowheads="1" noChangeShapeType="1"/>
          </p:cNvSpPr>
          <p:nvPr/>
        </p:nvSpPr>
        <p:spPr>
          <a:xfrm>
            <a:off x="457200" y="6399514"/>
            <a:ext cx="8229600" cy="38381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latin typeface="DIN Condensed" pitchFamily="2" charset="0"/>
              </a:rPr>
              <a:t>www.marketingmadeclear.com</a:t>
            </a:r>
            <a:endParaRPr lang="en-GB" sz="1800" dirty="0">
              <a:latin typeface="DIN Condensed" pitchFamily="2" charset="0"/>
            </a:endParaRPr>
          </a:p>
        </p:txBody>
      </p:sp>
      <p:sp>
        <p:nvSpPr>
          <p:cNvPr id="10" name="Rectangle 9">
            <a:extLst>
              <a:ext uri="{FF2B5EF4-FFF2-40B4-BE49-F238E27FC236}">
                <a16:creationId xmlns:a16="http://schemas.microsoft.com/office/drawing/2014/main" id="{0C783748-E651-BD22-FF1C-CD8ACE2A92AB}"/>
              </a:ext>
            </a:extLst>
          </p:cNvPr>
          <p:cNvSpPr>
            <a:spLocks noGrp="1" noRot="1" noMove="1" noResize="1" noEditPoints="1" noAdjustHandles="1" noChangeArrowheads="1" noChangeShapeType="1"/>
          </p:cNvSpPr>
          <p:nvPr/>
        </p:nvSpPr>
        <p:spPr>
          <a:xfrm>
            <a:off x="3802563" y="1329634"/>
            <a:ext cx="4884235" cy="5015760"/>
          </a:xfrm>
          <a:prstGeom prst="rect">
            <a:avLst/>
          </a:prstGeom>
          <a:noFill/>
          <a:ln w="76200">
            <a:solidFill>
              <a:srgbClr val="1F1A2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Solution Fit/Value Proposition:</a:t>
            </a:r>
          </a:p>
          <a:p>
            <a:pPr>
              <a:defRPr sz="2000" b="1"/>
            </a:pPr>
            <a:endParaRPr lang="en-GB" sz="800" dirty="0">
              <a:solidFill>
                <a:schemeClr val="tx1"/>
              </a:solidFill>
            </a:endParaRPr>
          </a:p>
          <a:p>
            <a:pPr>
              <a:defRPr sz="2000" b="1"/>
            </a:pPr>
            <a:endParaRPr lang="en-GB" sz="800" dirty="0">
              <a:solidFill>
                <a:schemeClr val="tx1"/>
              </a:solidFill>
            </a:endParaRPr>
          </a:p>
          <a:p>
            <a:pPr>
              <a:defRPr sz="2000" b="1"/>
            </a:pPr>
            <a:endParaRPr sz="800" i="1" dirty="0">
              <a:solidFill>
                <a:schemeClr val="tx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52CB1894-9065-CDBD-E082-DBBA8299471F}"/>
              </a:ext>
            </a:extLst>
          </p:cNvPr>
          <p:cNvSpPr>
            <a:spLocks noGrp="1" noRot="1" noMove="1" noResize="1" noEditPoints="1" noAdjustHandles="1" noChangeArrowheads="1" noChangeShapeType="1"/>
          </p:cNvSpPr>
          <p:nvPr/>
        </p:nvSpPr>
        <p:spPr>
          <a:xfrm>
            <a:off x="579120" y="4479668"/>
            <a:ext cx="3223443" cy="1865726"/>
          </a:xfrm>
          <a:prstGeom prst="rect">
            <a:avLst/>
          </a:prstGeom>
          <a:noFill/>
          <a:ln w="76200">
            <a:solidFill>
              <a:srgbClr val="1F1A2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Buyer Journey Stage </a:t>
            </a:r>
            <a:r>
              <a:rPr lang="en-GB" sz="800" dirty="0">
                <a:solidFill>
                  <a:schemeClr val="tx1"/>
                </a:solidFill>
                <a:latin typeface="Calibri Light" panose="020F0302020204030204" pitchFamily="34" charset="0"/>
                <a:cs typeface="Calibri Light" panose="020F0302020204030204" pitchFamily="34" charset="0"/>
              </a:rPr>
              <a:t>(detail)</a:t>
            </a:r>
          </a:p>
          <a:p>
            <a:pPr>
              <a:defRPr sz="2000" b="1"/>
            </a:pPr>
            <a:endParaRPr lang="en-GB" sz="800" dirty="0">
              <a:solidFill>
                <a:schemeClr val="tx1"/>
              </a:solidFill>
              <a:latin typeface="Calibri Light" panose="020F0302020204030204" pitchFamily="34" charset="0"/>
              <a:cs typeface="Calibri Light" panose="020F0302020204030204" pitchFamily="34" charset="0"/>
            </a:endParaRPr>
          </a:p>
          <a:p>
            <a:pPr>
              <a:defRPr sz="2000" b="1"/>
            </a:pPr>
            <a:endParaRPr lang="en-GB" sz="800" i="1" dirty="0">
              <a:solidFill>
                <a:schemeClr val="tx1"/>
              </a:solidFill>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4B335863-BD30-B92C-CD20-FBED28AA71A7}"/>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Image</a:t>
            </a:r>
            <a:endParaRPr sz="800" dirty="0">
              <a:solidFill>
                <a:schemeClr val="tx1"/>
              </a:solidFill>
            </a:endParaRPr>
          </a:p>
        </p:txBody>
      </p:sp>
      <p:sp>
        <p:nvSpPr>
          <p:cNvPr id="8" name="Rectangle 7">
            <a:extLst>
              <a:ext uri="{FF2B5EF4-FFF2-40B4-BE49-F238E27FC236}">
                <a16:creationId xmlns:a16="http://schemas.microsoft.com/office/drawing/2014/main" id="{ADD04DB0-70CF-0C45-F5EB-177C03AB184D}"/>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800" dirty="0">
                <a:solidFill>
                  <a:schemeClr val="tx1"/>
                </a:solidFill>
              </a:rPr>
              <a:t>Persona Name</a:t>
            </a:r>
            <a:endParaRPr sz="800" dirty="0">
              <a:solidFill>
                <a:schemeClr val="tx1"/>
              </a:solidFill>
            </a:endParaRPr>
          </a:p>
        </p:txBody>
      </p:sp>
      <p:pic>
        <p:nvPicPr>
          <p:cNvPr id="9" name="Picture 2" descr="Marketing Made Clear Logo">
            <a:extLst>
              <a:ext uri="{FF2B5EF4-FFF2-40B4-BE49-F238E27FC236}">
                <a16:creationId xmlns:a16="http://schemas.microsoft.com/office/drawing/2014/main" id="{E8BA59EE-796A-37E0-7B40-3BB41C43B17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158" y="143882"/>
            <a:ext cx="1246413" cy="6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5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3927D2C7-D08C-B9ED-2A9C-EA701964A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2841E-6272-1235-9454-18EE7E808849}"/>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FCDF2A"/>
                </a:solidFill>
                <a:latin typeface="DIN Condensed" pitchFamily="2" charset="0"/>
              </a:rPr>
              <a:t>BUYER PERSONA TEMPLATE</a:t>
            </a:r>
          </a:p>
        </p:txBody>
      </p:sp>
      <p:pic>
        <p:nvPicPr>
          <p:cNvPr id="1026" name="Picture 2" descr="Podcasts – Marketing Made Clear">
            <a:extLst>
              <a:ext uri="{FF2B5EF4-FFF2-40B4-BE49-F238E27FC236}">
                <a16:creationId xmlns:a16="http://schemas.microsoft.com/office/drawing/2014/main" id="{63EC01C0-2B35-FB39-2F97-1850046A18A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D377EBE-A658-8190-9A3B-CAEAE30BCB5E}"/>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8" name="Rectangle 7">
            <a:extLst>
              <a:ext uri="{FF2B5EF4-FFF2-40B4-BE49-F238E27FC236}">
                <a16:creationId xmlns:a16="http://schemas.microsoft.com/office/drawing/2014/main" id="{43E45523-0F34-282F-B2F2-31A6CA94B4E1}"/>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9" name="Rectangle 8">
            <a:extLst>
              <a:ext uri="{FF2B5EF4-FFF2-40B4-BE49-F238E27FC236}">
                <a16:creationId xmlns:a16="http://schemas.microsoft.com/office/drawing/2014/main" id="{A3863FB7-2205-09CD-AE7C-B7DE3ABA3970}"/>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2000" dirty="0">
                <a:solidFill>
                  <a:srgbClr val="45ACC2"/>
                </a:solidFill>
              </a:rPr>
              <a:t>Persona Name</a:t>
            </a:r>
            <a:endParaRPr sz="2000" dirty="0">
              <a:solidFill>
                <a:srgbClr val="45ACC2"/>
              </a:solidFill>
            </a:endParaRPr>
          </a:p>
        </p:txBody>
      </p:sp>
      <p:sp>
        <p:nvSpPr>
          <p:cNvPr id="17" name="Rectangle 16">
            <a:extLst>
              <a:ext uri="{FF2B5EF4-FFF2-40B4-BE49-F238E27FC236}">
                <a16:creationId xmlns:a16="http://schemas.microsoft.com/office/drawing/2014/main" id="{A837BD99-35F9-0E51-9D94-5C508C72E10E}"/>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Persona Summary</a:t>
            </a:r>
          </a:p>
          <a:p>
            <a:pPr>
              <a:defRPr sz="2000" b="1"/>
            </a:pPr>
            <a:r>
              <a:rPr lang="en-GB" sz="1600" i="1" dirty="0">
                <a:solidFill>
                  <a:schemeClr val="bg1"/>
                </a:solidFill>
                <a:latin typeface="Calibri Light" panose="020F0302020204030204" pitchFamily="34" charset="0"/>
                <a:cs typeface="Calibri Light" panose="020F0302020204030204" pitchFamily="34" charset="0"/>
              </a:rPr>
              <a:t>(One-line Summary/Motto)</a:t>
            </a:r>
            <a:endParaRPr sz="1600" i="1" dirty="0">
              <a:solidFill>
                <a:schemeClr val="bg1"/>
              </a:solidFill>
              <a:latin typeface="Calibri Light" panose="020F0302020204030204" pitchFamily="34" charset="0"/>
              <a:cs typeface="Calibri Light" panose="020F0302020204030204" pitchFamily="34" charset="0"/>
            </a:endParaRPr>
          </a:p>
        </p:txBody>
      </p:sp>
      <p:pic>
        <p:nvPicPr>
          <p:cNvPr id="20" name="Graphic 19" descr="Male profile with solid fill">
            <a:extLst>
              <a:ext uri="{FF2B5EF4-FFF2-40B4-BE49-F238E27FC236}">
                <a16:creationId xmlns:a16="http://schemas.microsoft.com/office/drawing/2014/main" id="{7A669C60-5910-7EF4-603D-FEDA862D2FF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7925" y="1289855"/>
            <a:ext cx="2845835" cy="2845835"/>
          </a:xfrm>
          <a:prstGeom prst="rect">
            <a:avLst/>
          </a:prstGeom>
        </p:spPr>
      </p:pic>
      <p:sp>
        <p:nvSpPr>
          <p:cNvPr id="22" name="Rectangle 21">
            <a:extLst>
              <a:ext uri="{FF2B5EF4-FFF2-40B4-BE49-F238E27FC236}">
                <a16:creationId xmlns:a16="http://schemas.microsoft.com/office/drawing/2014/main" id="{0F6F79B4-5D93-9482-CB09-972E39ED07DD}"/>
              </a:ext>
            </a:extLst>
          </p:cNvPr>
          <p:cNvSpPr>
            <a:spLocks noGrp="1" noRot="1" noMove="1" noResize="1" noEditPoints="1" noAdjustHandles="1" noChangeArrowheads="1" noChangeShapeType="1"/>
          </p:cNvSpPr>
          <p:nvPr/>
        </p:nvSpPr>
        <p:spPr>
          <a:xfrm>
            <a:off x="3802564" y="1328928"/>
            <a:ext cx="4884235" cy="116913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Empathy Quote</a:t>
            </a:r>
          </a:p>
          <a:p>
            <a:pPr>
              <a:defRPr sz="2000" b="1"/>
            </a:pPr>
            <a:r>
              <a:rPr lang="en-GB" sz="1600" i="1" dirty="0">
                <a:solidFill>
                  <a:schemeClr val="bg1"/>
                </a:solidFill>
                <a:latin typeface="Calibri Light" panose="020F0302020204030204" pitchFamily="34" charset="0"/>
                <a:cs typeface="Calibri Light" panose="020F0302020204030204" pitchFamily="34" charset="0"/>
              </a:rPr>
              <a:t>(In quote marks italicised)</a:t>
            </a:r>
            <a:endParaRPr sz="1600" i="1" dirty="0">
              <a:solidFill>
                <a:schemeClr val="bg1"/>
              </a:solidFill>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7A5EBC7F-FB68-9DB8-BFE0-64D0FB5CD369}"/>
              </a:ext>
            </a:extLst>
          </p:cNvPr>
          <p:cNvSpPr>
            <a:spLocks noGrp="1" noRot="1" noMove="1" noResize="1" noEditPoints="1" noAdjustHandles="1" noChangeArrowheads="1" noChangeShapeType="1"/>
          </p:cNvSpPr>
          <p:nvPr/>
        </p:nvSpPr>
        <p:spPr>
          <a:xfrm>
            <a:off x="3802563" y="2498064"/>
            <a:ext cx="4884235" cy="3847329"/>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Demographics</a:t>
            </a:r>
          </a:p>
          <a:p>
            <a:pPr>
              <a:defRPr sz="2000" b="1"/>
            </a:pPr>
            <a:endParaRPr lang="en-GB" sz="1600" dirty="0">
              <a:solidFill>
                <a:schemeClr val="bg1"/>
              </a:solidFill>
            </a:endParaRPr>
          </a:p>
          <a:p>
            <a:pPr>
              <a:lnSpc>
                <a:spcPct val="150000"/>
              </a:lnSpc>
              <a:defRPr sz="2000" b="1"/>
            </a:pPr>
            <a:r>
              <a:rPr lang="en-GB" sz="1600" dirty="0">
                <a:solidFill>
                  <a:schemeClr val="bg1"/>
                </a:solidFill>
              </a:rPr>
              <a:t>Age Range: </a:t>
            </a:r>
            <a:r>
              <a:rPr lang="en-GB" sz="1600" i="1" dirty="0">
                <a:solidFill>
                  <a:schemeClr val="bg1"/>
                </a:solidFill>
                <a:latin typeface="Calibri Light" panose="020F0302020204030204" pitchFamily="34" charset="0"/>
                <a:cs typeface="Calibri Light" panose="020F0302020204030204" pitchFamily="34" charset="0"/>
              </a:rPr>
              <a:t>(grouped)</a:t>
            </a:r>
            <a:br>
              <a:rPr lang="en-GB" sz="1600" dirty="0">
                <a:solidFill>
                  <a:schemeClr val="bg1"/>
                </a:solidFill>
              </a:rPr>
            </a:br>
            <a:r>
              <a:rPr lang="en-GB" sz="1600" dirty="0">
                <a:solidFill>
                  <a:schemeClr val="bg1"/>
                </a:solidFill>
              </a:rPr>
              <a:t>Gender Identity: </a:t>
            </a:r>
            <a:r>
              <a:rPr lang="en-GB" sz="1600" i="1" dirty="0">
                <a:solidFill>
                  <a:schemeClr val="bg1"/>
                </a:solidFill>
                <a:latin typeface="Calibri Light" panose="020F0302020204030204" pitchFamily="34" charset="0"/>
                <a:cs typeface="Calibri Light" panose="020F0302020204030204" pitchFamily="34" charset="0"/>
              </a:rPr>
              <a:t>(text field)</a:t>
            </a:r>
            <a:endParaRPr lang="en-GB" sz="1600" dirty="0">
              <a:solidFill>
                <a:schemeClr val="bg1"/>
              </a:solidFill>
            </a:endParaRPr>
          </a:p>
          <a:p>
            <a:pPr>
              <a:lnSpc>
                <a:spcPct val="150000"/>
              </a:lnSpc>
              <a:defRPr sz="2000" b="1"/>
            </a:pPr>
            <a:r>
              <a:rPr lang="en-GB" sz="1600" dirty="0">
                <a:solidFill>
                  <a:schemeClr val="bg1"/>
                </a:solidFill>
              </a:rPr>
              <a:t>Location:</a:t>
            </a:r>
            <a:r>
              <a:rPr lang="en-GB" sz="1600" i="1" dirty="0">
                <a:solidFill>
                  <a:schemeClr val="bg1"/>
                </a:solidFill>
                <a:latin typeface="Calibri Light" panose="020F0302020204030204" pitchFamily="34" charset="0"/>
                <a:cs typeface="Calibri Light" panose="020F0302020204030204" pitchFamily="34" charset="0"/>
              </a:rPr>
              <a:t> (text field)</a:t>
            </a:r>
            <a:endParaRPr lang="en-GB" sz="1600" dirty="0">
              <a:solidFill>
                <a:schemeClr val="bg1"/>
              </a:solidFill>
            </a:endParaRPr>
          </a:p>
          <a:p>
            <a:pPr>
              <a:lnSpc>
                <a:spcPct val="150000"/>
              </a:lnSpc>
              <a:defRPr sz="2000" b="1"/>
            </a:pPr>
            <a:r>
              <a:rPr lang="en-GB" sz="1600" dirty="0">
                <a:solidFill>
                  <a:schemeClr val="bg1"/>
                </a:solidFill>
              </a:rPr>
              <a:t>Occupation/Education:</a:t>
            </a:r>
            <a:r>
              <a:rPr lang="en-GB" sz="1600" i="1" dirty="0">
                <a:solidFill>
                  <a:schemeClr val="bg1"/>
                </a:solidFill>
                <a:latin typeface="Calibri Light" panose="020F0302020204030204" pitchFamily="34" charset="0"/>
                <a:cs typeface="Calibri Light" panose="020F0302020204030204" pitchFamily="34" charset="0"/>
              </a:rPr>
              <a:t> (text field)</a:t>
            </a:r>
            <a:endParaRPr lang="en-GB" sz="1600" dirty="0">
              <a:solidFill>
                <a:schemeClr val="bg1"/>
              </a:solidFill>
            </a:endParaRPr>
          </a:p>
          <a:p>
            <a:pPr>
              <a:lnSpc>
                <a:spcPct val="150000"/>
              </a:lnSpc>
              <a:defRPr sz="2000" b="1"/>
            </a:pPr>
            <a:r>
              <a:rPr lang="en-GB" sz="1600" dirty="0">
                <a:solidFill>
                  <a:schemeClr val="bg1"/>
                </a:solidFill>
              </a:rPr>
              <a:t>Income/Budget:</a:t>
            </a:r>
            <a:r>
              <a:rPr lang="en-GB" sz="1600" i="1" dirty="0">
                <a:solidFill>
                  <a:schemeClr val="bg1"/>
                </a:solidFill>
                <a:latin typeface="Calibri Light" panose="020F0302020204030204" pitchFamily="34" charset="0"/>
                <a:cs typeface="Calibri Light" panose="020F0302020204030204" pitchFamily="34" charset="0"/>
              </a:rPr>
              <a:t> (text field)</a:t>
            </a:r>
            <a:endParaRPr lang="en-GB" sz="1600" dirty="0">
              <a:solidFill>
                <a:schemeClr val="bg1"/>
              </a:solidFill>
            </a:endParaRPr>
          </a:p>
          <a:p>
            <a:pPr>
              <a:lnSpc>
                <a:spcPct val="150000"/>
              </a:lnSpc>
              <a:defRPr sz="2000" b="1"/>
            </a:pPr>
            <a:r>
              <a:rPr lang="en-GB" sz="1600" dirty="0">
                <a:solidFill>
                  <a:schemeClr val="bg1"/>
                </a:solidFill>
              </a:rPr>
              <a:t>Family/Living Situation:</a:t>
            </a:r>
            <a:r>
              <a:rPr lang="en-GB" sz="1600" i="1" dirty="0">
                <a:solidFill>
                  <a:schemeClr val="bg1"/>
                </a:solidFill>
                <a:latin typeface="Calibri Light" panose="020F0302020204030204" pitchFamily="34" charset="0"/>
                <a:cs typeface="Calibri Light" panose="020F0302020204030204" pitchFamily="34" charset="0"/>
              </a:rPr>
              <a:t> (text field)</a:t>
            </a:r>
            <a:endParaRPr lang="en-GB" sz="1600" dirty="0">
              <a:solidFill>
                <a:schemeClr val="bg1"/>
              </a:solidFill>
            </a:endParaRPr>
          </a:p>
          <a:p>
            <a:pPr>
              <a:defRPr sz="2000" b="1"/>
            </a:pPr>
            <a:endParaRPr sz="1600" dirty="0">
              <a:solidFill>
                <a:schemeClr val="bg1"/>
              </a:solidFill>
            </a:endParaRPr>
          </a:p>
        </p:txBody>
      </p:sp>
    </p:spTree>
    <p:extLst>
      <p:ext uri="{BB962C8B-B14F-4D97-AF65-F5344CB8AC3E}">
        <p14:creationId xmlns:p14="http://schemas.microsoft.com/office/powerpoint/2010/main" val="236434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CD829972-9EDE-0AA6-996B-B450EFC88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1FD25-87C5-5FA1-6D5D-80C01F876A78}"/>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FCDF2A"/>
                </a:solidFill>
                <a:latin typeface="DIN Condensed" pitchFamily="2" charset="0"/>
              </a:rPr>
              <a:t>BUYER PERSONA TEMPLATE</a:t>
            </a:r>
          </a:p>
        </p:txBody>
      </p:sp>
      <p:pic>
        <p:nvPicPr>
          <p:cNvPr id="1026" name="Picture 2" descr="Podcasts – Marketing Made Clear">
            <a:extLst>
              <a:ext uri="{FF2B5EF4-FFF2-40B4-BE49-F238E27FC236}">
                <a16:creationId xmlns:a16="http://schemas.microsoft.com/office/drawing/2014/main" id="{EC8D7096-F6DB-B428-F220-5A72524800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9618819-18DD-4767-76A6-C0F12362E760}"/>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4" name="Rectangle 3">
            <a:extLst>
              <a:ext uri="{FF2B5EF4-FFF2-40B4-BE49-F238E27FC236}">
                <a16:creationId xmlns:a16="http://schemas.microsoft.com/office/drawing/2014/main" id="{2892883B-D778-2ED8-1409-2C52B54FBBA2}"/>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2000" dirty="0">
                <a:solidFill>
                  <a:srgbClr val="45ACC2"/>
                </a:solidFill>
              </a:rPr>
              <a:t>Persona Name</a:t>
            </a:r>
            <a:endParaRPr sz="2000" dirty="0">
              <a:solidFill>
                <a:srgbClr val="45ACC2"/>
              </a:solidFill>
            </a:endParaRPr>
          </a:p>
        </p:txBody>
      </p:sp>
      <p:sp>
        <p:nvSpPr>
          <p:cNvPr id="5" name="Rectangle 4">
            <a:extLst>
              <a:ext uri="{FF2B5EF4-FFF2-40B4-BE49-F238E27FC236}">
                <a16:creationId xmlns:a16="http://schemas.microsoft.com/office/drawing/2014/main" id="{F384B2E8-FFDD-3DD5-66B9-1DA8CAC9F063}"/>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pic>
        <p:nvPicPr>
          <p:cNvPr id="6" name="Graphic 5" descr="Male profile with solid fill">
            <a:extLst>
              <a:ext uri="{FF2B5EF4-FFF2-40B4-BE49-F238E27FC236}">
                <a16:creationId xmlns:a16="http://schemas.microsoft.com/office/drawing/2014/main" id="{809D3151-FBDE-2985-4557-D8DFAC267FE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7925" y="1289855"/>
            <a:ext cx="2845835" cy="2845835"/>
          </a:xfrm>
          <a:prstGeom prst="rect">
            <a:avLst/>
          </a:prstGeom>
        </p:spPr>
      </p:pic>
      <p:sp>
        <p:nvSpPr>
          <p:cNvPr id="10" name="Rectangle 9">
            <a:extLst>
              <a:ext uri="{FF2B5EF4-FFF2-40B4-BE49-F238E27FC236}">
                <a16:creationId xmlns:a16="http://schemas.microsoft.com/office/drawing/2014/main" id="{DFA3C00F-91B6-8B90-6601-9735E08A44AA}"/>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Persona Summary</a:t>
            </a:r>
          </a:p>
          <a:p>
            <a:pPr>
              <a:defRPr sz="2000" b="1"/>
            </a:pPr>
            <a:r>
              <a:rPr lang="en-GB" sz="1600" i="1" dirty="0">
                <a:solidFill>
                  <a:schemeClr val="bg1"/>
                </a:solidFill>
                <a:latin typeface="Calibri Light" panose="020F0302020204030204" pitchFamily="34" charset="0"/>
                <a:cs typeface="Calibri Light" panose="020F0302020204030204" pitchFamily="34" charset="0"/>
              </a:rPr>
              <a:t>(One-line Summary/Motto)</a:t>
            </a:r>
            <a:endParaRPr sz="1600" i="1" dirty="0">
              <a:solidFill>
                <a:schemeClr val="bg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D520F5A8-07DE-41E4-1DBD-B9DD1271DC4B}"/>
              </a:ext>
            </a:extLst>
          </p:cNvPr>
          <p:cNvSpPr>
            <a:spLocks noGrp="1" noRot="1" noMove="1" noResize="1" noEditPoints="1" noAdjustHandles="1" noChangeArrowheads="1" noChangeShapeType="1"/>
          </p:cNvSpPr>
          <p:nvPr/>
        </p:nvSpPr>
        <p:spPr>
          <a:xfrm>
            <a:off x="3802563" y="3791712"/>
            <a:ext cx="4884235" cy="2553681"/>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Challenges and Pain Points:</a:t>
            </a:r>
          </a:p>
          <a:p>
            <a:pPr>
              <a:defRPr sz="2000" b="1"/>
            </a:pPr>
            <a:endParaRPr lang="en-GB" sz="1600" dirty="0">
              <a:solidFill>
                <a:schemeClr val="bg1"/>
              </a:solidFill>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(Bullet points - what are their limitations, what do they need to overcome, what do they struggle with?) </a:t>
            </a:r>
          </a:p>
          <a:p>
            <a:pPr>
              <a:defRPr sz="2000" b="1"/>
            </a:pPr>
            <a:endParaRPr lang="en-GB" sz="1600" dirty="0">
              <a:solidFill>
                <a:schemeClr val="bg1"/>
              </a:solidFill>
            </a:endParaRPr>
          </a:p>
          <a:p>
            <a:pPr>
              <a:defRPr sz="2000" b="1"/>
            </a:pPr>
            <a:endParaRPr lang="en-GB" sz="1600" dirty="0">
              <a:solidFill>
                <a:schemeClr val="bg1"/>
              </a:solidFill>
            </a:endParaRPr>
          </a:p>
          <a:p>
            <a:pPr>
              <a:defRPr sz="2000" b="1"/>
            </a:pPr>
            <a:endParaRPr sz="1600" dirty="0">
              <a:solidFill>
                <a:schemeClr val="bg1"/>
              </a:solidFill>
            </a:endParaRPr>
          </a:p>
        </p:txBody>
      </p:sp>
      <p:sp>
        <p:nvSpPr>
          <p:cNvPr id="14" name="Rectangle 13">
            <a:extLst>
              <a:ext uri="{FF2B5EF4-FFF2-40B4-BE49-F238E27FC236}">
                <a16:creationId xmlns:a16="http://schemas.microsoft.com/office/drawing/2014/main" id="{321281A6-A955-2F6D-BA3B-8FC3A2400334}"/>
              </a:ext>
            </a:extLst>
          </p:cNvPr>
          <p:cNvSpPr>
            <a:spLocks noGrp="1" noRot="1" noMove="1" noResize="1" noEditPoints="1" noAdjustHandles="1" noChangeArrowheads="1" noChangeShapeType="1"/>
          </p:cNvSpPr>
          <p:nvPr/>
        </p:nvSpPr>
        <p:spPr>
          <a:xfrm>
            <a:off x="3802563" y="1329634"/>
            <a:ext cx="4884235" cy="2453172"/>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Goals and Aspirations:</a:t>
            </a:r>
          </a:p>
          <a:p>
            <a:pPr>
              <a:defRPr sz="2000" b="1"/>
            </a:pPr>
            <a:endParaRPr lang="en-GB" sz="1600" dirty="0">
              <a:solidFill>
                <a:schemeClr val="bg1"/>
              </a:solidFill>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(Bullet points - what motivates them, what do they aspire to have/be, what are their goals?) </a:t>
            </a:r>
            <a:endParaRPr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692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20D24AFA-6DD6-4C1E-7E5F-59EBD3C60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27396-B347-699B-A6C8-94DD738D7D17}"/>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FCDF2A"/>
                </a:solidFill>
                <a:latin typeface="DIN Condensed" pitchFamily="2" charset="0"/>
              </a:rPr>
              <a:t>BUYER PERSONA TEMPLATE</a:t>
            </a:r>
          </a:p>
        </p:txBody>
      </p:sp>
      <p:pic>
        <p:nvPicPr>
          <p:cNvPr id="1026" name="Picture 2" descr="Podcasts – Marketing Made Clear">
            <a:extLst>
              <a:ext uri="{FF2B5EF4-FFF2-40B4-BE49-F238E27FC236}">
                <a16:creationId xmlns:a16="http://schemas.microsoft.com/office/drawing/2014/main" id="{E26BAFAD-63A1-B841-F124-E634EC52C0B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97F4767-CAB1-45FD-652F-810482ACE057}"/>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4" name="Rectangle 3">
            <a:extLst>
              <a:ext uri="{FF2B5EF4-FFF2-40B4-BE49-F238E27FC236}">
                <a16:creationId xmlns:a16="http://schemas.microsoft.com/office/drawing/2014/main" id="{17C978AF-3D1B-67AF-BB09-0C9DEC06382D}"/>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000" b="1"/>
            </a:pPr>
            <a:r>
              <a:rPr lang="en-GB" sz="2000" dirty="0">
                <a:solidFill>
                  <a:srgbClr val="45ACC2"/>
                </a:solidFill>
              </a:rPr>
              <a:t>Persona Name</a:t>
            </a:r>
            <a:endParaRPr sz="2000" dirty="0">
              <a:solidFill>
                <a:srgbClr val="45ACC2"/>
              </a:solidFill>
            </a:endParaRPr>
          </a:p>
        </p:txBody>
      </p:sp>
      <p:sp>
        <p:nvSpPr>
          <p:cNvPr id="5" name="Rectangle 4">
            <a:extLst>
              <a:ext uri="{FF2B5EF4-FFF2-40B4-BE49-F238E27FC236}">
                <a16:creationId xmlns:a16="http://schemas.microsoft.com/office/drawing/2014/main" id="{99E92C2E-2612-0290-BD3A-DA5BB5CBBB36}"/>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pic>
        <p:nvPicPr>
          <p:cNvPr id="6" name="Graphic 5" descr="Male profile with solid fill">
            <a:extLst>
              <a:ext uri="{FF2B5EF4-FFF2-40B4-BE49-F238E27FC236}">
                <a16:creationId xmlns:a16="http://schemas.microsoft.com/office/drawing/2014/main" id="{5E8B0904-9267-14ED-2E83-5D4D6147708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7925" y="1289855"/>
            <a:ext cx="2845835" cy="2845835"/>
          </a:xfrm>
          <a:prstGeom prst="rect">
            <a:avLst/>
          </a:prstGeom>
        </p:spPr>
      </p:pic>
      <p:sp>
        <p:nvSpPr>
          <p:cNvPr id="10" name="Rectangle 9">
            <a:extLst>
              <a:ext uri="{FF2B5EF4-FFF2-40B4-BE49-F238E27FC236}">
                <a16:creationId xmlns:a16="http://schemas.microsoft.com/office/drawing/2014/main" id="{FCABFD76-6016-3F8B-FB39-83D7D19D27DE}"/>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Values and Psychographics</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(3+ bullet points)</a:t>
            </a:r>
            <a:endParaRPr sz="1600" i="1" dirty="0">
              <a:solidFill>
                <a:schemeClr val="bg1"/>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8857ECB0-96A6-6A97-E98B-639768201CCC}"/>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Behaviours and Buying Patterns:</a:t>
            </a:r>
          </a:p>
          <a:p>
            <a:pPr>
              <a:defRPr sz="2000" b="1"/>
            </a:pPr>
            <a:endParaRPr lang="en-GB" sz="1600" dirty="0">
              <a:solidFill>
                <a:schemeClr val="bg1"/>
              </a:solidFill>
            </a:endParaRPr>
          </a:p>
          <a:p>
            <a:pPr>
              <a:defRPr sz="2000" b="1"/>
            </a:pPr>
            <a:r>
              <a:rPr lang="en-GB" sz="1600" dirty="0">
                <a:solidFill>
                  <a:schemeClr val="bg1"/>
                </a:solidFill>
              </a:rPr>
              <a:t>Research and Decision Habits</a:t>
            </a:r>
          </a:p>
          <a:p>
            <a:pPr>
              <a:defRPr sz="2000" b="1"/>
            </a:pPr>
            <a:r>
              <a:rPr lang="en-GB" sz="1600" i="1" dirty="0">
                <a:solidFill>
                  <a:schemeClr val="bg1"/>
                </a:solidFill>
                <a:latin typeface="Calibri Light" panose="020F0302020204030204" pitchFamily="34" charset="0"/>
                <a:cs typeface="Calibri Light" panose="020F0302020204030204" pitchFamily="34" charset="0"/>
              </a:rPr>
              <a:t>	(2 Bullet points) </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a:p>
            <a:pPr>
              <a:defRPr sz="2000" b="1"/>
            </a:pPr>
            <a:r>
              <a:rPr lang="en-GB" sz="1600" dirty="0">
                <a:solidFill>
                  <a:schemeClr val="bg1"/>
                </a:solidFill>
              </a:rPr>
              <a:t>Shopping Preferences</a:t>
            </a:r>
          </a:p>
          <a:p>
            <a:pPr>
              <a:defRPr sz="2000" b="1"/>
            </a:pPr>
            <a:r>
              <a:rPr lang="en-GB" sz="1600" i="1" dirty="0">
                <a:solidFill>
                  <a:schemeClr val="bg1"/>
                </a:solidFill>
                <a:latin typeface="Calibri Light" panose="020F0302020204030204" pitchFamily="34" charset="0"/>
                <a:cs typeface="Calibri Light" panose="020F0302020204030204" pitchFamily="34" charset="0"/>
              </a:rPr>
              <a:t>	(2 Bullet points) </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a:p>
            <a:pPr>
              <a:defRPr sz="2000" b="1"/>
            </a:pPr>
            <a:r>
              <a:rPr lang="en-GB" sz="1600" dirty="0">
                <a:solidFill>
                  <a:schemeClr val="bg1"/>
                </a:solidFill>
              </a:rPr>
              <a:t>Content/Channel Preferences</a:t>
            </a:r>
          </a:p>
          <a:p>
            <a:pPr>
              <a:defRPr sz="2000" b="1"/>
            </a:pPr>
            <a:r>
              <a:rPr lang="en-GB" sz="1600" i="1" dirty="0">
                <a:solidFill>
                  <a:schemeClr val="bg1"/>
                </a:solidFill>
                <a:latin typeface="Calibri Light" panose="020F0302020204030204" pitchFamily="34" charset="0"/>
                <a:cs typeface="Calibri Light" panose="020F0302020204030204" pitchFamily="34" charset="0"/>
              </a:rPr>
              <a:t>	(2 Bullet points) </a:t>
            </a: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3137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382DA152-35CF-0590-7610-CE73F0845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C4844-238F-40F1-19DA-9700C6B0BD53}"/>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FCDF2A"/>
                </a:solidFill>
                <a:latin typeface="DIN Condensed" pitchFamily="2" charset="0"/>
              </a:rPr>
              <a:t>BUYER PERSONA TEMPLATE</a:t>
            </a:r>
          </a:p>
        </p:txBody>
      </p:sp>
      <p:pic>
        <p:nvPicPr>
          <p:cNvPr id="1026" name="Picture 2" descr="Podcasts – Marketing Made Clear">
            <a:extLst>
              <a:ext uri="{FF2B5EF4-FFF2-40B4-BE49-F238E27FC236}">
                <a16:creationId xmlns:a16="http://schemas.microsoft.com/office/drawing/2014/main" id="{066A5EC9-6039-23E0-F8BD-D282A23BBB9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561D60C-8B31-E287-9007-58870335A762}"/>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4" name="Rectangle 3">
            <a:extLst>
              <a:ext uri="{FF2B5EF4-FFF2-40B4-BE49-F238E27FC236}">
                <a16:creationId xmlns:a16="http://schemas.microsoft.com/office/drawing/2014/main" id="{65376708-2701-4165-25AB-4E7C1F6CA949}"/>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000" b="1"/>
            </a:pPr>
            <a:r>
              <a:rPr lang="en-GB" sz="2000" dirty="0">
                <a:solidFill>
                  <a:srgbClr val="45ACC2"/>
                </a:solidFill>
              </a:rPr>
              <a:t>Persona Name</a:t>
            </a:r>
            <a:endParaRPr sz="2000" dirty="0">
              <a:solidFill>
                <a:srgbClr val="45ACC2"/>
              </a:solidFill>
            </a:endParaRPr>
          </a:p>
        </p:txBody>
      </p:sp>
      <p:sp>
        <p:nvSpPr>
          <p:cNvPr id="5" name="Rectangle 4">
            <a:extLst>
              <a:ext uri="{FF2B5EF4-FFF2-40B4-BE49-F238E27FC236}">
                <a16:creationId xmlns:a16="http://schemas.microsoft.com/office/drawing/2014/main" id="{6B3F6DE9-2ACE-245C-B071-7C32B69F94CE}"/>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pic>
        <p:nvPicPr>
          <p:cNvPr id="6" name="Graphic 5" descr="Male profile with solid fill">
            <a:extLst>
              <a:ext uri="{FF2B5EF4-FFF2-40B4-BE49-F238E27FC236}">
                <a16:creationId xmlns:a16="http://schemas.microsoft.com/office/drawing/2014/main" id="{6825A07A-4835-74A7-A1F8-5E552D4BC20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7925" y="1289855"/>
            <a:ext cx="2845835" cy="2845835"/>
          </a:xfrm>
          <a:prstGeom prst="rect">
            <a:avLst/>
          </a:prstGeom>
        </p:spPr>
      </p:pic>
      <p:sp>
        <p:nvSpPr>
          <p:cNvPr id="10" name="Rectangle 9">
            <a:extLst>
              <a:ext uri="{FF2B5EF4-FFF2-40B4-BE49-F238E27FC236}">
                <a16:creationId xmlns:a16="http://schemas.microsoft.com/office/drawing/2014/main" id="{E1DA8675-89B4-D728-759E-7E75FDDD1E56}"/>
              </a:ext>
            </a:extLst>
          </p:cNvPr>
          <p:cNvSpPr>
            <a:spLocks noGrp="1" noRot="1" noMove="1" noResize="1" noEditPoints="1" noAdjustHandles="1" noChangeArrowheads="1" noChangeShapeType="1"/>
          </p:cNvSpPr>
          <p:nvPr/>
        </p:nvSpPr>
        <p:spPr>
          <a:xfrm>
            <a:off x="579120" y="4479668"/>
            <a:ext cx="8107678" cy="186572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Buyer Journey Stage </a:t>
            </a:r>
            <a:r>
              <a:rPr lang="en-GB" sz="1000" dirty="0">
                <a:solidFill>
                  <a:srgbClr val="45ACC2"/>
                </a:solidFill>
                <a:latin typeface="Calibri Light" panose="020F0302020204030204" pitchFamily="34" charset="0"/>
                <a:cs typeface="Calibri Light" panose="020F0302020204030204" pitchFamily="34" charset="0"/>
              </a:rPr>
              <a:t>(select one)</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AD17207C-1742-8A2D-93D3-93B95503EE36}"/>
              </a:ext>
            </a:extLst>
          </p:cNvPr>
          <p:cNvSpPr>
            <a:spLocks noGrp="1" noRot="1" noMove="1" noResize="1" noEditPoints="1" noAdjustHandles="1" noChangeArrowheads="1" noChangeShapeType="1"/>
          </p:cNvSpPr>
          <p:nvPr/>
        </p:nvSpPr>
        <p:spPr>
          <a:xfrm>
            <a:off x="3802563" y="1329634"/>
            <a:ext cx="4884235" cy="315003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Influences and Brand Affinities:</a:t>
            </a:r>
          </a:p>
          <a:p>
            <a:pPr>
              <a:defRPr sz="2000" b="1"/>
            </a:pPr>
            <a:endParaRPr lang="en-GB" sz="1600" dirty="0">
              <a:solidFill>
                <a:srgbClr val="45ACC2"/>
              </a:solidFill>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(Bullet points – list their key influencer channels, trusted brands, including social follows and favoured websites)</a:t>
            </a:r>
          </a:p>
          <a:p>
            <a:pPr>
              <a:defRPr sz="2000" b="1"/>
            </a:pPr>
            <a:endParaRPr lang="en-GB" sz="1600" dirty="0">
              <a:solidFill>
                <a:srgbClr val="45ACC2"/>
              </a:solidFill>
            </a:endParaRPr>
          </a:p>
          <a:p>
            <a:pPr>
              <a:defRPr sz="2000" b="1"/>
            </a:pPr>
            <a:endParaRPr lang="en-GB" sz="1600" dirty="0">
              <a:solidFill>
                <a:schemeClr val="bg1"/>
              </a:solidFill>
            </a:endParaRP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454EE809-C817-7CA7-6A97-11197C213ED0}"/>
              </a:ext>
            </a:extLst>
          </p:cNvPr>
          <p:cNvGrpSpPr>
            <a:grpSpLocks noGrp="1" noUngrp="1" noRot="1" noMove="1" noResize="1"/>
          </p:cNvGrpSpPr>
          <p:nvPr/>
        </p:nvGrpSpPr>
        <p:grpSpPr>
          <a:xfrm>
            <a:off x="959091" y="4914008"/>
            <a:ext cx="7432793" cy="646329"/>
            <a:chOff x="916561" y="5105394"/>
            <a:chExt cx="7432793" cy="646329"/>
          </a:xfrm>
        </p:grpSpPr>
        <p:sp>
          <p:nvSpPr>
            <p:cNvPr id="17" name="Freeform 16">
              <a:extLst>
                <a:ext uri="{FF2B5EF4-FFF2-40B4-BE49-F238E27FC236}">
                  <a16:creationId xmlns:a16="http://schemas.microsoft.com/office/drawing/2014/main" id="{CA3FBA8C-F796-8A45-CD70-C38A663633EE}"/>
                </a:ext>
              </a:extLst>
            </p:cNvPr>
            <p:cNvSpPr>
              <a:spLocks noGrp="1" noRot="1" noMove="1" noResize="1" noEditPoints="1" noAdjustHandles="1" noChangeArrowheads="1" noChangeShapeType="1"/>
            </p:cNvSpPr>
            <p:nvPr/>
          </p:nvSpPr>
          <p:spPr>
            <a:xfrm>
              <a:off x="916561"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t>Awareness</a:t>
              </a:r>
            </a:p>
          </p:txBody>
        </p:sp>
        <p:sp>
          <p:nvSpPr>
            <p:cNvPr id="18" name="Freeform 17">
              <a:extLst>
                <a:ext uri="{FF2B5EF4-FFF2-40B4-BE49-F238E27FC236}">
                  <a16:creationId xmlns:a16="http://schemas.microsoft.com/office/drawing/2014/main" id="{D3015DC9-16BD-7699-3497-2AAACF073145}"/>
                </a:ext>
              </a:extLst>
            </p:cNvPr>
            <p:cNvSpPr>
              <a:spLocks noGrp="1" noRot="1" noMove="1" noResize="1" noEditPoints="1" noAdjustHandles="1" noChangeArrowheads="1" noChangeShapeType="1"/>
            </p:cNvSpPr>
            <p:nvPr/>
          </p:nvSpPr>
          <p:spPr>
            <a:xfrm>
              <a:off x="2370803"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t>Interest</a:t>
              </a:r>
            </a:p>
          </p:txBody>
        </p:sp>
        <p:sp>
          <p:nvSpPr>
            <p:cNvPr id="19" name="Freeform 18">
              <a:extLst>
                <a:ext uri="{FF2B5EF4-FFF2-40B4-BE49-F238E27FC236}">
                  <a16:creationId xmlns:a16="http://schemas.microsoft.com/office/drawing/2014/main" id="{B7E2259C-EC55-553B-7F73-044B767EA856}"/>
                </a:ext>
              </a:extLst>
            </p:cNvPr>
            <p:cNvSpPr>
              <a:spLocks noGrp="1" noRot="1" noMove="1" noResize="1" noEditPoints="1" noAdjustHandles="1" noChangeArrowheads="1" noChangeShapeType="1"/>
            </p:cNvSpPr>
            <p:nvPr/>
          </p:nvSpPr>
          <p:spPr>
            <a:xfrm>
              <a:off x="3825046"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1F1A22"/>
                  </a:solidFill>
                </a:rPr>
                <a:t>Consideration</a:t>
              </a:r>
            </a:p>
          </p:txBody>
        </p:sp>
        <p:sp>
          <p:nvSpPr>
            <p:cNvPr id="20" name="Freeform 19">
              <a:extLst>
                <a:ext uri="{FF2B5EF4-FFF2-40B4-BE49-F238E27FC236}">
                  <a16:creationId xmlns:a16="http://schemas.microsoft.com/office/drawing/2014/main" id="{902FEE74-4773-FA74-38FF-99323A400EE4}"/>
                </a:ext>
              </a:extLst>
            </p:cNvPr>
            <p:cNvSpPr>
              <a:spLocks noGrp="1" noRot="1" noMove="1" noResize="1" noEditPoints="1" noAdjustHandles="1" noChangeArrowheads="1" noChangeShapeType="1"/>
            </p:cNvSpPr>
            <p:nvPr/>
          </p:nvSpPr>
          <p:spPr>
            <a:xfrm>
              <a:off x="5279288"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1F1A22"/>
                  </a:solidFill>
                </a:rPr>
                <a:t>Decision</a:t>
              </a:r>
            </a:p>
          </p:txBody>
        </p:sp>
        <p:sp>
          <p:nvSpPr>
            <p:cNvPr id="21" name="Freeform 20">
              <a:extLst>
                <a:ext uri="{FF2B5EF4-FFF2-40B4-BE49-F238E27FC236}">
                  <a16:creationId xmlns:a16="http://schemas.microsoft.com/office/drawing/2014/main" id="{D15BC226-4D9F-B357-E7DB-99921D4A07C9}"/>
                </a:ext>
              </a:extLst>
            </p:cNvPr>
            <p:cNvSpPr>
              <a:spLocks noGrp="1" noRot="1" noMove="1" noResize="1" noEditPoints="1" noAdjustHandles="1" noChangeArrowheads="1" noChangeShapeType="1"/>
            </p:cNvSpPr>
            <p:nvPr/>
          </p:nvSpPr>
          <p:spPr>
            <a:xfrm>
              <a:off x="6733530" y="5105394"/>
              <a:ext cx="1615824" cy="646329"/>
            </a:xfrm>
            <a:custGeom>
              <a:avLst/>
              <a:gdLst>
                <a:gd name="connsiteX0" fmla="*/ 0 w 1615824"/>
                <a:gd name="connsiteY0" fmla="*/ 0 h 646329"/>
                <a:gd name="connsiteX1" fmla="*/ 1292660 w 1615824"/>
                <a:gd name="connsiteY1" fmla="*/ 0 h 646329"/>
                <a:gd name="connsiteX2" fmla="*/ 1615824 w 1615824"/>
                <a:gd name="connsiteY2" fmla="*/ 323165 h 646329"/>
                <a:gd name="connsiteX3" fmla="*/ 1292660 w 1615824"/>
                <a:gd name="connsiteY3" fmla="*/ 646329 h 646329"/>
                <a:gd name="connsiteX4" fmla="*/ 0 w 1615824"/>
                <a:gd name="connsiteY4" fmla="*/ 646329 h 646329"/>
                <a:gd name="connsiteX5" fmla="*/ 323165 w 1615824"/>
                <a:gd name="connsiteY5" fmla="*/ 323165 h 646329"/>
                <a:gd name="connsiteX6" fmla="*/ 0 w 1615824"/>
                <a:gd name="connsiteY6" fmla="*/ 0 h 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824" h="646329">
                  <a:moveTo>
                    <a:pt x="0" y="0"/>
                  </a:moveTo>
                  <a:lnTo>
                    <a:pt x="1292660" y="0"/>
                  </a:lnTo>
                  <a:lnTo>
                    <a:pt x="1615824" y="323165"/>
                  </a:lnTo>
                  <a:lnTo>
                    <a:pt x="1292660" y="646329"/>
                  </a:lnTo>
                  <a:lnTo>
                    <a:pt x="0" y="646329"/>
                  </a:lnTo>
                  <a:lnTo>
                    <a:pt x="323165" y="323165"/>
                  </a:lnTo>
                  <a:lnTo>
                    <a:pt x="0" y="0"/>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171" tIns="16002" rIns="339166" bIns="1600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1F1A22"/>
                  </a:solidFill>
                </a:rPr>
                <a:t>Support</a:t>
              </a:r>
            </a:p>
          </p:txBody>
        </p:sp>
      </p:grpSp>
      <p:sp>
        <p:nvSpPr>
          <p:cNvPr id="22" name="TextBox 21">
            <a:extLst>
              <a:ext uri="{FF2B5EF4-FFF2-40B4-BE49-F238E27FC236}">
                <a16:creationId xmlns:a16="http://schemas.microsoft.com/office/drawing/2014/main" id="{5B090F3B-F0F4-663D-4A59-8A5209385051}"/>
              </a:ext>
            </a:extLst>
          </p:cNvPr>
          <p:cNvSpPr txBox="1">
            <a:spLocks noGrp="1" noRot="1" noMove="1" noResize="1" noEditPoints="1" noAdjustHandles="1" noChangeArrowheads="1" noChangeShapeType="1"/>
          </p:cNvSpPr>
          <p:nvPr/>
        </p:nvSpPr>
        <p:spPr>
          <a:xfrm>
            <a:off x="959091" y="5681472"/>
            <a:ext cx="1333005" cy="400110"/>
          </a:xfrm>
          <a:prstGeom prst="rect">
            <a:avLst/>
          </a:prstGeom>
          <a:noFill/>
        </p:spPr>
        <p:txBody>
          <a:bodyPr wrap="square" rtlCol="0">
            <a:spAutoFit/>
          </a:bodyPr>
          <a:lstStyle/>
          <a:p>
            <a:pPr algn="ctr"/>
            <a:r>
              <a:rPr lang="en-US" sz="1000" dirty="0">
                <a:solidFill>
                  <a:srgbClr val="FCDF2A"/>
                </a:solidFill>
              </a:rPr>
              <a:t>Increase Brand Awareness and Trust</a:t>
            </a:r>
          </a:p>
        </p:txBody>
      </p:sp>
      <p:sp>
        <p:nvSpPr>
          <p:cNvPr id="23" name="TextBox 22">
            <a:extLst>
              <a:ext uri="{FF2B5EF4-FFF2-40B4-BE49-F238E27FC236}">
                <a16:creationId xmlns:a16="http://schemas.microsoft.com/office/drawing/2014/main" id="{18445F52-1556-D46C-09E8-1231196DCA43}"/>
              </a:ext>
            </a:extLst>
          </p:cNvPr>
          <p:cNvSpPr txBox="1">
            <a:spLocks noGrp="1" noRot="1" noMove="1" noResize="1" noEditPoints="1" noAdjustHandles="1" noChangeArrowheads="1" noChangeShapeType="1"/>
          </p:cNvSpPr>
          <p:nvPr/>
        </p:nvSpPr>
        <p:spPr>
          <a:xfrm>
            <a:off x="2413333" y="5680400"/>
            <a:ext cx="1333005" cy="553998"/>
          </a:xfrm>
          <a:prstGeom prst="rect">
            <a:avLst/>
          </a:prstGeom>
          <a:noFill/>
        </p:spPr>
        <p:txBody>
          <a:bodyPr wrap="square" rtlCol="0">
            <a:spAutoFit/>
          </a:bodyPr>
          <a:lstStyle/>
          <a:p>
            <a:pPr algn="ctr"/>
            <a:r>
              <a:rPr lang="en-US" sz="1000" dirty="0">
                <a:solidFill>
                  <a:srgbClr val="FCDF2A"/>
                </a:solidFill>
              </a:rPr>
              <a:t>Explore Buyer Challenges and Solutions</a:t>
            </a:r>
          </a:p>
        </p:txBody>
      </p:sp>
      <p:sp>
        <p:nvSpPr>
          <p:cNvPr id="24" name="TextBox 23">
            <a:extLst>
              <a:ext uri="{FF2B5EF4-FFF2-40B4-BE49-F238E27FC236}">
                <a16:creationId xmlns:a16="http://schemas.microsoft.com/office/drawing/2014/main" id="{7229FF14-A22B-CC5F-3360-20D1D037C34F}"/>
              </a:ext>
            </a:extLst>
          </p:cNvPr>
          <p:cNvSpPr txBox="1">
            <a:spLocks noGrp="1" noRot="1" noMove="1" noResize="1" noEditPoints="1" noAdjustHandles="1" noChangeArrowheads="1" noChangeShapeType="1"/>
          </p:cNvSpPr>
          <p:nvPr/>
        </p:nvSpPr>
        <p:spPr>
          <a:xfrm>
            <a:off x="3802563" y="5668208"/>
            <a:ext cx="1333005" cy="553998"/>
          </a:xfrm>
          <a:prstGeom prst="rect">
            <a:avLst/>
          </a:prstGeom>
          <a:noFill/>
        </p:spPr>
        <p:txBody>
          <a:bodyPr wrap="square" rtlCol="0">
            <a:spAutoFit/>
          </a:bodyPr>
          <a:lstStyle/>
          <a:p>
            <a:pPr algn="ctr"/>
            <a:r>
              <a:rPr lang="en-US" sz="1000" dirty="0">
                <a:solidFill>
                  <a:srgbClr val="FCDF2A"/>
                </a:solidFill>
              </a:rPr>
              <a:t>Support Buyer Research and Evaluation</a:t>
            </a:r>
          </a:p>
        </p:txBody>
      </p:sp>
      <p:sp>
        <p:nvSpPr>
          <p:cNvPr id="25" name="TextBox 24">
            <a:extLst>
              <a:ext uri="{FF2B5EF4-FFF2-40B4-BE49-F238E27FC236}">
                <a16:creationId xmlns:a16="http://schemas.microsoft.com/office/drawing/2014/main" id="{2EB4950C-2F11-B047-0CAC-4FA4D3EAB2E5}"/>
              </a:ext>
            </a:extLst>
          </p:cNvPr>
          <p:cNvSpPr txBox="1">
            <a:spLocks noGrp="1" noRot="1" noMove="1" noResize="1" noEditPoints="1" noAdjustHandles="1" noChangeArrowheads="1" noChangeShapeType="1"/>
          </p:cNvSpPr>
          <p:nvPr/>
        </p:nvSpPr>
        <p:spPr>
          <a:xfrm>
            <a:off x="5256805" y="5667136"/>
            <a:ext cx="1333005" cy="553998"/>
          </a:xfrm>
          <a:prstGeom prst="rect">
            <a:avLst/>
          </a:prstGeom>
          <a:noFill/>
        </p:spPr>
        <p:txBody>
          <a:bodyPr wrap="square" rtlCol="0">
            <a:spAutoFit/>
          </a:bodyPr>
          <a:lstStyle/>
          <a:p>
            <a:pPr algn="ctr"/>
            <a:r>
              <a:rPr lang="en-US" sz="1000" dirty="0">
                <a:solidFill>
                  <a:srgbClr val="FCDF2A"/>
                </a:solidFill>
              </a:rPr>
              <a:t>Validate the Buyers Decision and Purchase</a:t>
            </a:r>
          </a:p>
        </p:txBody>
      </p:sp>
      <p:sp>
        <p:nvSpPr>
          <p:cNvPr id="26" name="TextBox 25">
            <a:extLst>
              <a:ext uri="{FF2B5EF4-FFF2-40B4-BE49-F238E27FC236}">
                <a16:creationId xmlns:a16="http://schemas.microsoft.com/office/drawing/2014/main" id="{493F3820-4384-C653-FD94-27C646326B9A}"/>
              </a:ext>
            </a:extLst>
          </p:cNvPr>
          <p:cNvSpPr txBox="1">
            <a:spLocks noGrp="1" noRot="1" noMove="1" noResize="1" noEditPoints="1" noAdjustHandles="1" noChangeArrowheads="1" noChangeShapeType="1"/>
          </p:cNvSpPr>
          <p:nvPr/>
        </p:nvSpPr>
        <p:spPr>
          <a:xfrm>
            <a:off x="6646035" y="5667136"/>
            <a:ext cx="1333005" cy="553998"/>
          </a:xfrm>
          <a:prstGeom prst="rect">
            <a:avLst/>
          </a:prstGeom>
          <a:noFill/>
        </p:spPr>
        <p:txBody>
          <a:bodyPr wrap="square" rtlCol="0">
            <a:spAutoFit/>
          </a:bodyPr>
          <a:lstStyle/>
          <a:p>
            <a:pPr algn="ctr"/>
            <a:r>
              <a:rPr lang="en-US" sz="1000" dirty="0">
                <a:solidFill>
                  <a:srgbClr val="FCDF2A"/>
                </a:solidFill>
              </a:rPr>
              <a:t>Improve Customer Success and Retention</a:t>
            </a:r>
          </a:p>
        </p:txBody>
      </p:sp>
    </p:spTree>
    <p:extLst>
      <p:ext uri="{BB962C8B-B14F-4D97-AF65-F5344CB8AC3E}">
        <p14:creationId xmlns:p14="http://schemas.microsoft.com/office/powerpoint/2010/main" val="116797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55F24AF0-7B58-14F7-7ABC-891166DC4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C3C38-3CB0-7C1E-5938-A955F65C408D}"/>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FCDF2A"/>
                </a:solidFill>
                <a:latin typeface="DIN Condensed" pitchFamily="2" charset="0"/>
              </a:rPr>
              <a:t>BUYER PERSONA TEMPLATE</a:t>
            </a:r>
          </a:p>
        </p:txBody>
      </p:sp>
      <p:pic>
        <p:nvPicPr>
          <p:cNvPr id="1026" name="Picture 2" descr="Podcasts – Marketing Made Clear">
            <a:extLst>
              <a:ext uri="{FF2B5EF4-FFF2-40B4-BE49-F238E27FC236}">
                <a16:creationId xmlns:a16="http://schemas.microsoft.com/office/drawing/2014/main" id="{F49AD5A1-3FE9-B8C3-FE36-2F9DEC2BB8F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654DA24-B12F-94D4-7EB3-F38D001EDEC0}"/>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FCDF2A"/>
                </a:solidFill>
                <a:latin typeface="DIN Condensed" pitchFamily="2" charset="0"/>
              </a:rPr>
              <a:t>www.marketingmadeclear.com</a:t>
            </a:r>
            <a:endParaRPr lang="en-GB" sz="1800" dirty="0">
              <a:solidFill>
                <a:srgbClr val="FCDF2A"/>
              </a:solidFill>
              <a:latin typeface="DIN Condensed" pitchFamily="2" charset="0"/>
            </a:endParaRPr>
          </a:p>
        </p:txBody>
      </p:sp>
      <p:sp>
        <p:nvSpPr>
          <p:cNvPr id="4" name="Rectangle 3">
            <a:extLst>
              <a:ext uri="{FF2B5EF4-FFF2-40B4-BE49-F238E27FC236}">
                <a16:creationId xmlns:a16="http://schemas.microsoft.com/office/drawing/2014/main" id="{FE5D21A8-8407-407B-4FD6-BEBDA5C241D1}"/>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000" b="1"/>
            </a:pPr>
            <a:r>
              <a:rPr lang="en-GB" sz="2000" dirty="0">
                <a:solidFill>
                  <a:srgbClr val="45ACC2"/>
                </a:solidFill>
              </a:rPr>
              <a:t>Persona Name</a:t>
            </a:r>
            <a:endParaRPr sz="2000" dirty="0">
              <a:solidFill>
                <a:srgbClr val="45ACC2"/>
              </a:solidFill>
            </a:endParaRPr>
          </a:p>
        </p:txBody>
      </p:sp>
      <p:sp>
        <p:nvSpPr>
          <p:cNvPr id="5" name="Rectangle 4">
            <a:extLst>
              <a:ext uri="{FF2B5EF4-FFF2-40B4-BE49-F238E27FC236}">
                <a16:creationId xmlns:a16="http://schemas.microsoft.com/office/drawing/2014/main" id="{D00AC2D3-6063-29E5-6FC2-B8CDD71DEB59}"/>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pic>
        <p:nvPicPr>
          <p:cNvPr id="6" name="Graphic 5" descr="Male profile with solid fill">
            <a:extLst>
              <a:ext uri="{FF2B5EF4-FFF2-40B4-BE49-F238E27FC236}">
                <a16:creationId xmlns:a16="http://schemas.microsoft.com/office/drawing/2014/main" id="{9DC94830-22BB-57AC-5F6D-5224CF49792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7925" y="1289855"/>
            <a:ext cx="2845835" cy="2845835"/>
          </a:xfrm>
          <a:prstGeom prst="rect">
            <a:avLst/>
          </a:prstGeom>
        </p:spPr>
      </p:pic>
      <p:sp>
        <p:nvSpPr>
          <p:cNvPr id="10" name="Rectangle 9">
            <a:extLst>
              <a:ext uri="{FF2B5EF4-FFF2-40B4-BE49-F238E27FC236}">
                <a16:creationId xmlns:a16="http://schemas.microsoft.com/office/drawing/2014/main" id="{225E848F-359A-6797-82F6-CCCCF9140C35}"/>
              </a:ext>
            </a:extLst>
          </p:cNvPr>
          <p:cNvSpPr>
            <a:spLocks noGrp="1" noRot="1" noMove="1" noResize="1" noEditPoints="1" noAdjustHandles="1" noChangeArrowheads="1" noChangeShapeType="1"/>
          </p:cNvSpPr>
          <p:nvPr/>
        </p:nvSpPr>
        <p:spPr>
          <a:xfrm>
            <a:off x="3802563" y="1329634"/>
            <a:ext cx="4884235" cy="5015760"/>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Solution Fit/Value Proposition:</a:t>
            </a:r>
          </a:p>
          <a:p>
            <a:pPr>
              <a:defRPr sz="2000" b="1"/>
            </a:pPr>
            <a:endParaRPr lang="en-GB" sz="1600" dirty="0">
              <a:solidFill>
                <a:srgbClr val="45ACC2"/>
              </a:solidFill>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(Clear Statement – linking our product or service to the persona needs)</a:t>
            </a:r>
          </a:p>
          <a:p>
            <a:pPr>
              <a:defRPr sz="2000" b="1"/>
            </a:pPr>
            <a:endParaRPr lang="en-GB" sz="1600" dirty="0">
              <a:solidFill>
                <a:srgbClr val="45ACC2"/>
              </a:solidFill>
            </a:endParaRPr>
          </a:p>
          <a:p>
            <a:pPr>
              <a:defRPr sz="2000" b="1"/>
            </a:pPr>
            <a:endParaRPr lang="en-GB" sz="1600" dirty="0">
              <a:solidFill>
                <a:schemeClr val="bg1"/>
              </a:solidFill>
            </a:endParaRPr>
          </a:p>
          <a:p>
            <a:pPr>
              <a:defRPr sz="2000" b="1"/>
            </a:pPr>
            <a:endParaRPr sz="1600" i="1" dirty="0">
              <a:solidFill>
                <a:schemeClr val="bg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FF633612-4E8B-5527-E56C-F770DA8B5EA4}"/>
              </a:ext>
            </a:extLst>
          </p:cNvPr>
          <p:cNvSpPr>
            <a:spLocks noGrp="1" noRot="1" noMove="1" noResize="1" noEditPoints="1" noAdjustHandles="1" noChangeArrowheads="1" noChangeShapeType="1"/>
          </p:cNvSpPr>
          <p:nvPr/>
        </p:nvSpPr>
        <p:spPr>
          <a:xfrm>
            <a:off x="579120" y="4479668"/>
            <a:ext cx="3223443" cy="1865726"/>
          </a:xfrm>
          <a:prstGeom prst="rect">
            <a:avLst/>
          </a:prstGeom>
          <a:noFill/>
          <a:ln w="76200">
            <a:solidFill>
              <a:srgbClr val="45ACC2"/>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45ACC2"/>
                </a:solidFill>
              </a:rPr>
              <a:t>Buyer Journey Stage </a:t>
            </a:r>
            <a:r>
              <a:rPr lang="en-GB" sz="1000" dirty="0">
                <a:solidFill>
                  <a:srgbClr val="45ACC2"/>
                </a:solidFill>
                <a:latin typeface="Calibri Light" panose="020F0302020204030204" pitchFamily="34" charset="0"/>
                <a:cs typeface="Calibri Light" panose="020F0302020204030204" pitchFamily="34" charset="0"/>
              </a:rPr>
              <a:t>(detail)</a:t>
            </a:r>
          </a:p>
          <a:p>
            <a:pPr>
              <a:defRPr sz="2000" b="1"/>
            </a:pPr>
            <a:endParaRPr lang="en-GB" sz="1000" dirty="0">
              <a:solidFill>
                <a:srgbClr val="45ACC2"/>
              </a:solidFill>
              <a:latin typeface="Calibri Light" panose="020F0302020204030204" pitchFamily="34" charset="0"/>
              <a:cs typeface="Calibri Light" panose="020F0302020204030204" pitchFamily="34" charset="0"/>
            </a:endParaRPr>
          </a:p>
          <a:p>
            <a:pPr>
              <a:defRPr sz="2000" b="1"/>
            </a:pPr>
            <a:r>
              <a:rPr lang="en-GB" sz="1600" i="1" dirty="0">
                <a:solidFill>
                  <a:schemeClr val="bg1"/>
                </a:solidFill>
                <a:latin typeface="Calibri Light" panose="020F0302020204030204" pitchFamily="34" charset="0"/>
                <a:cs typeface="Calibri Light" panose="020F0302020204030204" pitchFamily="34" charset="0"/>
              </a:rPr>
              <a:t>(Add detail to the buyer persona stage)</a:t>
            </a:r>
          </a:p>
          <a:p>
            <a:pPr>
              <a:defRPr sz="2000" b="1"/>
            </a:pPr>
            <a:endParaRPr lang="en-GB" sz="1000" dirty="0">
              <a:solidFill>
                <a:srgbClr val="45ACC2"/>
              </a:solidFill>
              <a:latin typeface="Calibri Light" panose="020F0302020204030204" pitchFamily="34" charset="0"/>
              <a:cs typeface="Calibri Light" panose="020F0302020204030204" pitchFamily="34" charset="0"/>
            </a:endParaRP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1917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4B6D152A-47F0-5DC8-C7E2-3E3E7562FD62}"/>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66F1DEAE-EC71-FA01-13AD-BB84935D2740}"/>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58825" y="1977944"/>
            <a:ext cx="4817327" cy="2408664"/>
          </a:xfrm>
          <a:prstGeom prst="rect">
            <a:avLst/>
          </a:prstGeom>
        </p:spPr>
      </p:pic>
      <p:sp>
        <p:nvSpPr>
          <p:cNvPr id="2" name="Title 1">
            <a:extLst>
              <a:ext uri="{FF2B5EF4-FFF2-40B4-BE49-F238E27FC236}">
                <a16:creationId xmlns:a16="http://schemas.microsoft.com/office/drawing/2014/main" id="{548C33C1-D228-3794-65AF-FA8617DAA683}"/>
              </a:ext>
            </a:extLst>
          </p:cNvPr>
          <p:cNvSpPr>
            <a:spLocks noGrp="1" noRot="1" noMove="1" noResize="1" noEditPoints="1" noAdjustHandles="1" noChangeArrowheads="1" noChangeShapeType="1"/>
          </p:cNvSpPr>
          <p:nvPr>
            <p:ph type="title"/>
          </p:nvPr>
        </p:nvSpPr>
        <p:spPr>
          <a:xfrm>
            <a:off x="4456143" y="2691191"/>
            <a:ext cx="4230657" cy="1475618"/>
          </a:xfrm>
        </p:spPr>
        <p:txBody>
          <a:bodyPr>
            <a:noAutofit/>
          </a:bodyPr>
          <a:lstStyle/>
          <a:p>
            <a:r>
              <a:rPr lang="en-GB" sz="6000" dirty="0">
                <a:solidFill>
                  <a:srgbClr val="45ACC2"/>
                </a:solidFill>
                <a:latin typeface="DIN Condensed" pitchFamily="2" charset="0"/>
              </a:rPr>
              <a:t>BUYER </a:t>
            </a:r>
            <a:br>
              <a:rPr lang="en-GB" sz="6000" dirty="0">
                <a:solidFill>
                  <a:srgbClr val="45ACC2"/>
                </a:solidFill>
                <a:latin typeface="DIN Condensed" pitchFamily="2" charset="0"/>
              </a:rPr>
            </a:br>
            <a:r>
              <a:rPr lang="en-GB" sz="6000" dirty="0">
                <a:solidFill>
                  <a:srgbClr val="45ACC2"/>
                </a:solidFill>
                <a:latin typeface="DIN Condensed" pitchFamily="2" charset="0"/>
              </a:rPr>
              <a:t>PERSONA</a:t>
            </a:r>
            <a:br>
              <a:rPr lang="en-GB" sz="6000" dirty="0">
                <a:solidFill>
                  <a:srgbClr val="45ACC2"/>
                </a:solidFill>
                <a:latin typeface="DIN Condensed" pitchFamily="2" charset="0"/>
              </a:rPr>
            </a:br>
            <a:r>
              <a:rPr lang="en-GB" sz="6000" dirty="0">
                <a:solidFill>
                  <a:srgbClr val="45ACC2"/>
                </a:solidFill>
                <a:latin typeface="DIN Condensed" pitchFamily="2" charset="0"/>
              </a:rPr>
              <a:t>EXAMPLE</a:t>
            </a:r>
          </a:p>
        </p:txBody>
      </p:sp>
      <p:pic>
        <p:nvPicPr>
          <p:cNvPr id="1026" name="Picture 2" descr="Podcasts – Marketing Made Clear">
            <a:extLst>
              <a:ext uri="{FF2B5EF4-FFF2-40B4-BE49-F238E27FC236}">
                <a16:creationId xmlns:a16="http://schemas.microsoft.com/office/drawing/2014/main" id="{6812EE9A-FED2-2AE0-5256-5A12D93AAA5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7651C7C-4C1F-CC42-F60E-FDA422E59766}"/>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p:sp>
        <p:nvSpPr>
          <p:cNvPr id="8" name="Rectangle 7">
            <a:extLst>
              <a:ext uri="{FF2B5EF4-FFF2-40B4-BE49-F238E27FC236}">
                <a16:creationId xmlns:a16="http://schemas.microsoft.com/office/drawing/2014/main" id="{92AC5BB0-E97F-DEC8-1858-79281A0BFF09}"/>
              </a:ext>
            </a:extLst>
          </p:cNvPr>
          <p:cNvSpPr>
            <a:spLocks noGrp="1" noRot="1" noMove="1" noResize="1" noEditPoints="1" noAdjustHandles="1" noChangeArrowheads="1" noChangeShapeType="1"/>
          </p:cNvSpPr>
          <p:nvPr/>
        </p:nvSpPr>
        <p:spPr>
          <a:xfrm>
            <a:off x="866399" y="195667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9" name="Rectangle 8">
            <a:extLst>
              <a:ext uri="{FF2B5EF4-FFF2-40B4-BE49-F238E27FC236}">
                <a16:creationId xmlns:a16="http://schemas.microsoft.com/office/drawing/2014/main" id="{34FDB8A1-AC41-DFDD-D64D-8F990D9FFADD}"/>
              </a:ext>
            </a:extLst>
          </p:cNvPr>
          <p:cNvSpPr>
            <a:spLocks noGrp="1" noRot="1" noMove="1" noResize="1" noEditPoints="1" noAdjustHandles="1" noChangeArrowheads="1" noChangeShapeType="1"/>
          </p:cNvSpPr>
          <p:nvPr/>
        </p:nvSpPr>
        <p:spPr>
          <a:xfrm>
            <a:off x="866399" y="441946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000" b="1" dirty="0">
                <a:solidFill>
                  <a:srgbClr val="FCDF2A"/>
                </a:solidFill>
              </a:rPr>
              <a:t>Health-Conscious Hannah</a:t>
            </a:r>
          </a:p>
        </p:txBody>
      </p:sp>
    </p:spTree>
    <p:extLst>
      <p:ext uri="{BB962C8B-B14F-4D97-AF65-F5344CB8AC3E}">
        <p14:creationId xmlns:p14="http://schemas.microsoft.com/office/powerpoint/2010/main" val="156469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9873C445-AB10-2FC6-79D8-E83D357C9838}"/>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CD46BE84-F804-3871-538D-35D7F97C12A0}"/>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217821" y="1347852"/>
            <a:ext cx="4817327" cy="2408664"/>
          </a:xfrm>
          <a:prstGeom prst="rect">
            <a:avLst/>
          </a:prstGeom>
        </p:spPr>
      </p:pic>
      <p:sp>
        <p:nvSpPr>
          <p:cNvPr id="2" name="Title 1">
            <a:extLst>
              <a:ext uri="{FF2B5EF4-FFF2-40B4-BE49-F238E27FC236}">
                <a16:creationId xmlns:a16="http://schemas.microsoft.com/office/drawing/2014/main" id="{21A1387C-902E-0ACC-4664-E7A720FAEC48}"/>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45ACC2"/>
                </a:solidFill>
                <a:latin typeface="DIN Condensed" pitchFamily="2" charset="0"/>
              </a:rPr>
              <a:t>BUYER PERSONA EXAMPLE</a:t>
            </a:r>
          </a:p>
        </p:txBody>
      </p:sp>
      <p:pic>
        <p:nvPicPr>
          <p:cNvPr id="1026" name="Picture 2" descr="Podcasts – Marketing Made Clear">
            <a:extLst>
              <a:ext uri="{FF2B5EF4-FFF2-40B4-BE49-F238E27FC236}">
                <a16:creationId xmlns:a16="http://schemas.microsoft.com/office/drawing/2014/main" id="{B214E33F-F429-BE9C-F0B4-C4D4836869C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209578C-88C3-01EE-68F1-E8510F2EF7C9}"/>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9" name="Rectangle 8">
            <a:extLst>
              <a:ext uri="{FF2B5EF4-FFF2-40B4-BE49-F238E27FC236}">
                <a16:creationId xmlns:a16="http://schemas.microsoft.com/office/drawing/2014/main" id="{42855985-B3BE-CBF5-88F8-5D50CB38C8FD}"/>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000" b="1" dirty="0">
                <a:solidFill>
                  <a:srgbClr val="FCDF2A"/>
                </a:solidFill>
              </a:rPr>
              <a:t>Health-Conscious Hannah</a:t>
            </a:r>
          </a:p>
        </p:txBody>
      </p:sp>
      <p:sp>
        <p:nvSpPr>
          <p:cNvPr id="17" name="Rectangle 16">
            <a:extLst>
              <a:ext uri="{FF2B5EF4-FFF2-40B4-BE49-F238E27FC236}">
                <a16:creationId xmlns:a16="http://schemas.microsoft.com/office/drawing/2014/main" id="{B4B8A5DC-60FB-B04D-EEA2-F96408866E23}"/>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Persona Summary</a:t>
            </a:r>
          </a:p>
          <a:p>
            <a:pPr>
              <a:defRPr sz="2000" b="1"/>
            </a:pPr>
            <a:endParaRPr lang="en-GB" sz="1600" b="1" i="1" dirty="0">
              <a:solidFill>
                <a:srgbClr val="FCDF2A"/>
              </a:solidFill>
              <a:latin typeface="Calibri" panose="020F0502020204030204" pitchFamily="34" charset="0"/>
              <a:cs typeface="Calibri" panose="020F0502020204030204" pitchFamily="34" charset="0"/>
            </a:endParaRPr>
          </a:p>
          <a:p>
            <a:pPr>
              <a:defRPr sz="2000" b="1"/>
            </a:pPr>
            <a:r>
              <a:rPr lang="en-GB" sz="1600" b="1" i="1" dirty="0">
                <a:latin typeface="Calibri" panose="020F0502020204030204" pitchFamily="34" charset="0"/>
                <a:cs typeface="Calibri" panose="020F0502020204030204" pitchFamily="34" charset="0"/>
              </a:rPr>
              <a:t>"A busy young mum who values quick, healthy solutions."</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
        <p:nvSpPr>
          <p:cNvPr id="22" name="Rectangle 21">
            <a:extLst>
              <a:ext uri="{FF2B5EF4-FFF2-40B4-BE49-F238E27FC236}">
                <a16:creationId xmlns:a16="http://schemas.microsoft.com/office/drawing/2014/main" id="{EDE6018F-4BD6-5B93-D3F8-EF016C923EE4}"/>
              </a:ext>
            </a:extLst>
          </p:cNvPr>
          <p:cNvSpPr>
            <a:spLocks noGrp="1" noRot="1" noMove="1" noResize="1" noEditPoints="1" noAdjustHandles="1" noChangeArrowheads="1" noChangeShapeType="1"/>
          </p:cNvSpPr>
          <p:nvPr/>
        </p:nvSpPr>
        <p:spPr>
          <a:xfrm>
            <a:off x="3802564" y="1328928"/>
            <a:ext cx="4884235" cy="116913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Empathy Quote</a:t>
            </a:r>
          </a:p>
          <a:p>
            <a:pPr>
              <a:defRPr sz="2000" b="1"/>
            </a:pPr>
            <a:endParaRPr lang="en-GB" sz="1600" i="1" dirty="0">
              <a:solidFill>
                <a:srgbClr val="FCDF2A"/>
              </a:solidFill>
              <a:latin typeface="Calibri Light" panose="020F0302020204030204" pitchFamily="34" charset="0"/>
              <a:cs typeface="Calibri Light" panose="020F0302020204030204" pitchFamily="34" charset="0"/>
            </a:endParaRPr>
          </a:p>
          <a:p>
            <a:pPr>
              <a:defRPr sz="2000" b="1"/>
            </a:pPr>
            <a:r>
              <a:rPr lang="en-GB" sz="1600" i="1" dirty="0"/>
              <a:t>"I just don’t have time to cook from scratch every night, but I still want to eat well."</a:t>
            </a:r>
          </a:p>
          <a:p>
            <a:pPr>
              <a:defRPr sz="2000" b="1"/>
            </a:pPr>
            <a:endParaRPr lang="en-GB" sz="1600" i="1" dirty="0">
              <a:solidFill>
                <a:schemeClr val="bg1"/>
              </a:solidFill>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332B0BA6-DFAE-68DB-DEB5-F2A41CC30BD3}"/>
              </a:ext>
            </a:extLst>
          </p:cNvPr>
          <p:cNvSpPr>
            <a:spLocks noGrp="1" noRot="1" noMove="1" noResize="1" noEditPoints="1" noAdjustHandles="1" noChangeArrowheads="1" noChangeShapeType="1"/>
          </p:cNvSpPr>
          <p:nvPr/>
        </p:nvSpPr>
        <p:spPr>
          <a:xfrm>
            <a:off x="3802563" y="2498064"/>
            <a:ext cx="4884235" cy="3847329"/>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Demographics</a:t>
            </a:r>
          </a:p>
          <a:p>
            <a:pPr>
              <a:defRPr sz="2000" b="1"/>
            </a:pPr>
            <a:endParaRPr lang="en-GB" sz="1600" dirty="0">
              <a:solidFill>
                <a:schemeClr val="bg1"/>
              </a:solidFill>
            </a:endParaRPr>
          </a:p>
          <a:p>
            <a:pPr>
              <a:lnSpc>
                <a:spcPct val="150000"/>
              </a:lnSpc>
              <a:defRPr sz="2000" b="1"/>
            </a:pPr>
            <a:r>
              <a:rPr lang="en-GB" sz="1600" dirty="0">
                <a:solidFill>
                  <a:schemeClr val="bg1"/>
                </a:solidFill>
              </a:rPr>
              <a:t>Age Range: </a:t>
            </a:r>
            <a:r>
              <a:rPr lang="en-GB" sz="1600" i="1" dirty="0">
                <a:solidFill>
                  <a:schemeClr val="bg1"/>
                </a:solidFill>
                <a:latin typeface="Calibri Light" panose="020F0302020204030204" pitchFamily="34" charset="0"/>
                <a:cs typeface="Calibri Light" panose="020F0302020204030204" pitchFamily="34" charset="0"/>
              </a:rPr>
              <a:t>28-35</a:t>
            </a:r>
            <a:br>
              <a:rPr lang="en-GB" sz="1600" dirty="0">
                <a:solidFill>
                  <a:schemeClr val="bg1"/>
                </a:solidFill>
              </a:rPr>
            </a:br>
            <a:r>
              <a:rPr lang="en-GB" sz="1600" dirty="0">
                <a:solidFill>
                  <a:schemeClr val="bg1"/>
                </a:solidFill>
              </a:rPr>
              <a:t>Gender Identity: </a:t>
            </a:r>
            <a:r>
              <a:rPr lang="en-GB" sz="1600" i="1" dirty="0">
                <a:solidFill>
                  <a:schemeClr val="bg1"/>
                </a:solidFill>
                <a:latin typeface="Calibri Light" panose="020F0302020204030204" pitchFamily="34" charset="0"/>
                <a:cs typeface="Calibri Light" panose="020F0302020204030204" pitchFamily="34" charset="0"/>
              </a:rPr>
              <a:t>Female</a:t>
            </a:r>
            <a:endParaRPr lang="en-GB" sz="1600" dirty="0">
              <a:solidFill>
                <a:schemeClr val="bg1"/>
              </a:solidFill>
            </a:endParaRPr>
          </a:p>
          <a:p>
            <a:pPr>
              <a:lnSpc>
                <a:spcPct val="150000"/>
              </a:lnSpc>
              <a:defRPr sz="2000" b="1"/>
            </a:pPr>
            <a:r>
              <a:rPr lang="en-GB" sz="1600" dirty="0">
                <a:solidFill>
                  <a:schemeClr val="bg1"/>
                </a:solidFill>
              </a:rPr>
              <a:t>Location:</a:t>
            </a:r>
            <a:r>
              <a:rPr lang="en-GB" sz="1600" i="1" dirty="0">
                <a:solidFill>
                  <a:schemeClr val="bg1"/>
                </a:solidFill>
                <a:latin typeface="Calibri Light" panose="020F0302020204030204" pitchFamily="34" charset="0"/>
                <a:cs typeface="Calibri Light" panose="020F0302020204030204" pitchFamily="34" charset="0"/>
              </a:rPr>
              <a:t> Urban – Greater London</a:t>
            </a:r>
            <a:endParaRPr lang="en-GB" sz="1600" dirty="0">
              <a:solidFill>
                <a:schemeClr val="bg1"/>
              </a:solidFill>
            </a:endParaRPr>
          </a:p>
          <a:p>
            <a:pPr>
              <a:lnSpc>
                <a:spcPct val="150000"/>
              </a:lnSpc>
              <a:defRPr sz="2000" b="1"/>
            </a:pPr>
            <a:r>
              <a:rPr lang="en-GB" sz="1600" dirty="0">
                <a:solidFill>
                  <a:schemeClr val="bg1"/>
                </a:solidFill>
              </a:rPr>
              <a:t>Occupation/Education:</a:t>
            </a:r>
            <a:r>
              <a:rPr lang="en-GB" sz="1600" i="1" dirty="0">
                <a:solidFill>
                  <a:schemeClr val="bg1"/>
                </a:solidFill>
                <a:latin typeface="Calibri Light" panose="020F0302020204030204" pitchFamily="34" charset="0"/>
                <a:cs typeface="Calibri Light" panose="020F0302020204030204" pitchFamily="34" charset="0"/>
              </a:rPr>
              <a:t> Marketing, Bachelor’s Degree in Business</a:t>
            </a:r>
            <a:endParaRPr lang="en-GB" sz="1600" dirty="0">
              <a:solidFill>
                <a:schemeClr val="bg1"/>
              </a:solidFill>
            </a:endParaRPr>
          </a:p>
          <a:p>
            <a:pPr>
              <a:lnSpc>
                <a:spcPct val="150000"/>
              </a:lnSpc>
              <a:defRPr sz="2000" b="1"/>
            </a:pPr>
            <a:r>
              <a:rPr lang="en-GB" sz="1600" dirty="0">
                <a:solidFill>
                  <a:schemeClr val="bg1"/>
                </a:solidFill>
              </a:rPr>
              <a:t>Income/Budget:</a:t>
            </a:r>
            <a:r>
              <a:rPr lang="en-GB" sz="1600" i="1" dirty="0">
                <a:solidFill>
                  <a:schemeClr val="bg1"/>
                </a:solidFill>
                <a:latin typeface="Calibri Light" panose="020F0302020204030204" pitchFamily="34" charset="0"/>
                <a:cs typeface="Calibri Light" panose="020F0302020204030204" pitchFamily="34" charset="0"/>
              </a:rPr>
              <a:t> Middle income, budget conscious but willing to pay for convenience</a:t>
            </a:r>
            <a:endParaRPr lang="en-GB" sz="1600" dirty="0">
              <a:solidFill>
                <a:schemeClr val="bg1"/>
              </a:solidFill>
            </a:endParaRPr>
          </a:p>
          <a:p>
            <a:pPr>
              <a:lnSpc>
                <a:spcPct val="150000"/>
              </a:lnSpc>
              <a:defRPr sz="2000" b="1"/>
            </a:pPr>
            <a:r>
              <a:rPr lang="en-GB" sz="1600" dirty="0">
                <a:solidFill>
                  <a:schemeClr val="bg1"/>
                </a:solidFill>
              </a:rPr>
              <a:t>Family/Living Situation:</a:t>
            </a:r>
            <a:r>
              <a:rPr lang="en-GB" sz="1600" i="1" dirty="0">
                <a:solidFill>
                  <a:schemeClr val="bg1"/>
                </a:solidFill>
                <a:latin typeface="Calibri Light" panose="020F0302020204030204" pitchFamily="34" charset="0"/>
                <a:cs typeface="Calibri Light" panose="020F0302020204030204" pitchFamily="34" charset="0"/>
              </a:rPr>
              <a:t> Lives with partner and toddler in a small flat</a:t>
            </a:r>
            <a:endParaRPr lang="en-GB" sz="1600" dirty="0">
              <a:solidFill>
                <a:schemeClr val="bg1"/>
              </a:solidFill>
            </a:endParaRPr>
          </a:p>
          <a:p>
            <a:pPr>
              <a:defRPr sz="2000" b="1"/>
            </a:pPr>
            <a:endParaRPr sz="1600" dirty="0">
              <a:solidFill>
                <a:schemeClr val="bg1"/>
              </a:solidFill>
            </a:endParaRPr>
          </a:p>
        </p:txBody>
      </p:sp>
      <p:sp>
        <p:nvSpPr>
          <p:cNvPr id="4" name="Title 1">
            <a:extLst>
              <a:ext uri="{FF2B5EF4-FFF2-40B4-BE49-F238E27FC236}">
                <a16:creationId xmlns:a16="http://schemas.microsoft.com/office/drawing/2014/main" id="{A247BF88-AD63-6994-929F-6BD905DBB812}"/>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p:spTree>
    <p:extLst>
      <p:ext uri="{BB962C8B-B14F-4D97-AF65-F5344CB8AC3E}">
        <p14:creationId xmlns:p14="http://schemas.microsoft.com/office/powerpoint/2010/main" val="315442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1A22"/>
        </a:solidFill>
        <a:effectLst/>
      </p:bgPr>
    </p:bg>
    <p:spTree>
      <p:nvGrpSpPr>
        <p:cNvPr id="1" name="">
          <a:extLst>
            <a:ext uri="{FF2B5EF4-FFF2-40B4-BE49-F238E27FC236}">
              <a16:creationId xmlns:a16="http://schemas.microsoft.com/office/drawing/2014/main" id="{89AC8B8E-0FE0-56C2-D1C3-5FC713B6C412}"/>
            </a:ext>
          </a:extLst>
        </p:cNvPr>
        <p:cNvGrpSpPr/>
        <p:nvPr/>
      </p:nvGrpSpPr>
      <p:grpSpPr>
        <a:xfrm>
          <a:off x="0" y="0"/>
          <a:ext cx="0" cy="0"/>
          <a:chOff x="0" y="0"/>
          <a:chExt cx="0" cy="0"/>
        </a:xfrm>
      </p:grpSpPr>
      <p:pic>
        <p:nvPicPr>
          <p:cNvPr id="3" name="Picture 2" descr="A person with curly hair holding her chin&#10;&#10;AI-generated content may be incorrect.">
            <a:extLst>
              <a:ext uri="{FF2B5EF4-FFF2-40B4-BE49-F238E27FC236}">
                <a16:creationId xmlns:a16="http://schemas.microsoft.com/office/drawing/2014/main" id="{61F5EACB-F241-A72F-E5D7-E0438E858F6A}"/>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5599" b="96745" l="9961" r="89974">
                        <a14:foregroundMark x1="46029" y1="33464" x2="48503" y2="39453"/>
                        <a14:foregroundMark x1="44076" y1="70964" x2="36393" y2="71354"/>
                        <a14:foregroundMark x1="36393" y1="71354" x2="33138" y2="82552"/>
                        <a14:foregroundMark x1="33138" y1="82552" x2="57747" y2="90365"/>
                        <a14:foregroundMark x1="57747" y1="90365" x2="63932" y2="86589"/>
                        <a14:foregroundMark x1="63932" y1="86589" x2="59831" y2="73177"/>
                        <a14:foregroundMark x1="59831" y1="73177" x2="55794" y2="71875"/>
                        <a14:foregroundMark x1="28581" y1="85677" x2="30729" y2="97135"/>
                        <a14:foregroundMark x1="30729" y1="97135" x2="57617" y2="98828"/>
                        <a14:foregroundMark x1="57617" y1="98828" x2="63672" y2="96745"/>
                        <a14:foregroundMark x1="63672" y1="96745" x2="66992" y2="85026"/>
                        <a14:foregroundMark x1="66992" y1="85026" x2="65104" y2="76693"/>
                        <a14:foregroundMark x1="33008" y1="64714" x2="28711" y2="46875"/>
                        <a14:foregroundMark x1="26563" y1="53516" x2="25586" y2="39453"/>
                        <a14:foregroundMark x1="25586" y1="39453" x2="28385" y2="13932"/>
                        <a14:foregroundMark x1="28385" y1="13932" x2="33659" y2="6510"/>
                        <a14:foregroundMark x1="33659" y1="6510" x2="46875" y2="2995"/>
                        <a14:foregroundMark x1="46875" y1="2995" x2="68034" y2="5599"/>
                        <a14:foregroundMark x1="68034" y1="5599" x2="70833" y2="19401"/>
                        <a14:foregroundMark x1="70833" y1="19401" x2="75326" y2="28906"/>
                        <a14:foregroundMark x1="75326" y1="28906" x2="75326" y2="43099"/>
                        <a14:foregroundMark x1="75326" y1="43099" x2="63737" y2="62370"/>
                        <a14:foregroundMark x1="63737" y1="62370" x2="64128" y2="70182"/>
                      </a14:backgroundRemoval>
                    </a14:imgEffect>
                  </a14:imgLayer>
                </a14:imgProps>
              </a:ext>
            </a:extLst>
          </a:blip>
          <a:stretch>
            <a:fillRect/>
          </a:stretch>
        </p:blipFill>
        <p:spPr>
          <a:xfrm>
            <a:off x="-217821" y="1347852"/>
            <a:ext cx="4817327" cy="2408664"/>
          </a:xfrm>
          <a:prstGeom prst="rect">
            <a:avLst/>
          </a:prstGeom>
        </p:spPr>
      </p:pic>
      <p:pic>
        <p:nvPicPr>
          <p:cNvPr id="1026" name="Picture 2" descr="Podcasts – Marketing Made Clear">
            <a:extLst>
              <a:ext uri="{FF2B5EF4-FFF2-40B4-BE49-F238E27FC236}">
                <a16:creationId xmlns:a16="http://schemas.microsoft.com/office/drawing/2014/main" id="{5E0675CF-319B-9D97-26E0-9EB2BBBC104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 y="74676"/>
            <a:ext cx="1100328" cy="1100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7ADE42-9F43-D4A5-99F5-327F3A5A5383}"/>
              </a:ext>
            </a:extLst>
          </p:cNvPr>
          <p:cNvSpPr>
            <a:spLocks noGrp="1" noRot="1" noMove="1" noResize="1" noEditPoints="1" noAdjustHandles="1" noChangeArrowheads="1" noChangeShapeType="1"/>
          </p:cNvSpPr>
          <p:nvPr/>
        </p:nvSpPr>
        <p:spPr>
          <a:xfrm>
            <a:off x="579120" y="3791712"/>
            <a:ext cx="3223446" cy="68795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000" b="1" dirty="0">
                <a:solidFill>
                  <a:srgbClr val="FCDF2A"/>
                </a:solidFill>
              </a:rPr>
              <a:t>Health-Conscious Hannah</a:t>
            </a:r>
          </a:p>
        </p:txBody>
      </p:sp>
      <p:sp>
        <p:nvSpPr>
          <p:cNvPr id="5" name="Rectangle 4">
            <a:extLst>
              <a:ext uri="{FF2B5EF4-FFF2-40B4-BE49-F238E27FC236}">
                <a16:creationId xmlns:a16="http://schemas.microsoft.com/office/drawing/2014/main" id="{841B760C-6AD7-A887-9D85-8D3FD3EAD80A}"/>
              </a:ext>
            </a:extLst>
          </p:cNvPr>
          <p:cNvSpPr>
            <a:spLocks noGrp="1" noRot="1" noMove="1" noResize="1" noEditPoints="1" noAdjustHandles="1" noChangeArrowheads="1" noChangeShapeType="1"/>
          </p:cNvSpPr>
          <p:nvPr/>
        </p:nvSpPr>
        <p:spPr>
          <a:xfrm>
            <a:off x="579120" y="1328928"/>
            <a:ext cx="3223446" cy="2462784"/>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b="1"/>
            </a:pPr>
            <a:endParaRPr sz="2000" dirty="0">
              <a:solidFill>
                <a:schemeClr val="bg1"/>
              </a:solidFill>
            </a:endParaRPr>
          </a:p>
        </p:txBody>
      </p:sp>
      <p:sp>
        <p:nvSpPr>
          <p:cNvPr id="10" name="Rectangle 9">
            <a:extLst>
              <a:ext uri="{FF2B5EF4-FFF2-40B4-BE49-F238E27FC236}">
                <a16:creationId xmlns:a16="http://schemas.microsoft.com/office/drawing/2014/main" id="{3E6505D6-D6E7-21D9-9D04-4BEB453DBE6E}"/>
              </a:ext>
            </a:extLst>
          </p:cNvPr>
          <p:cNvSpPr>
            <a:spLocks noGrp="1" noRot="1" noMove="1" noResize="1" noEditPoints="1" noAdjustHandles="1" noChangeArrowheads="1" noChangeShapeType="1"/>
          </p:cNvSpPr>
          <p:nvPr/>
        </p:nvSpPr>
        <p:spPr>
          <a:xfrm>
            <a:off x="579120" y="4479668"/>
            <a:ext cx="3223446" cy="1865726"/>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Persona Summary</a:t>
            </a:r>
          </a:p>
          <a:p>
            <a:pPr>
              <a:defRPr sz="2000" b="1"/>
            </a:pPr>
            <a:endParaRPr lang="en-GB" sz="1600" b="1" i="1" dirty="0">
              <a:solidFill>
                <a:srgbClr val="FCDF2A"/>
              </a:solidFill>
              <a:latin typeface="Calibri" panose="020F0502020204030204" pitchFamily="34" charset="0"/>
              <a:cs typeface="Calibri" panose="020F0502020204030204" pitchFamily="34" charset="0"/>
            </a:endParaRPr>
          </a:p>
          <a:p>
            <a:pPr>
              <a:defRPr sz="2000" b="1"/>
            </a:pPr>
            <a:r>
              <a:rPr lang="en-GB" sz="1600" b="1" i="1" dirty="0">
                <a:latin typeface="Calibri" panose="020F0502020204030204" pitchFamily="34" charset="0"/>
                <a:cs typeface="Calibri" panose="020F0502020204030204" pitchFamily="34" charset="0"/>
              </a:rPr>
              <a:t>"A busy young mum who values quick, healthy solutions."</a:t>
            </a:r>
          </a:p>
        </p:txBody>
      </p:sp>
      <p:sp>
        <p:nvSpPr>
          <p:cNvPr id="13" name="Rectangle 12">
            <a:extLst>
              <a:ext uri="{FF2B5EF4-FFF2-40B4-BE49-F238E27FC236}">
                <a16:creationId xmlns:a16="http://schemas.microsoft.com/office/drawing/2014/main" id="{87EF68C2-62C8-2B52-71B8-B5C6DE7104E3}"/>
              </a:ext>
            </a:extLst>
          </p:cNvPr>
          <p:cNvSpPr>
            <a:spLocks noGrp="1" noRot="1" noMove="1" noResize="1" noEditPoints="1" noAdjustHandles="1" noChangeArrowheads="1" noChangeShapeType="1"/>
          </p:cNvSpPr>
          <p:nvPr/>
        </p:nvSpPr>
        <p:spPr>
          <a:xfrm>
            <a:off x="3802563" y="3791712"/>
            <a:ext cx="4884235" cy="2553681"/>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Challenges and Pain Points:</a:t>
            </a:r>
          </a:p>
          <a:p>
            <a:pPr>
              <a:defRPr sz="2000" b="1"/>
            </a:pPr>
            <a:endParaRPr lang="en-GB" sz="1600" dirty="0">
              <a:solidFill>
                <a:schemeClr val="bg1"/>
              </a:solidFill>
            </a:endParaRPr>
          </a:p>
          <a:p>
            <a:pPr marL="285750" indent="-285750">
              <a:buFont typeface="Arial" panose="020B0604020202020204" pitchFamily="34" charset="0"/>
              <a:buChar char="•"/>
            </a:pPr>
            <a:r>
              <a:rPr lang="en-GB" sz="1600" b="1" i="1" dirty="0"/>
              <a:t>Limited time to prepare home-cooked meals after work</a:t>
            </a:r>
          </a:p>
          <a:p>
            <a:pPr marL="285750" indent="-285750">
              <a:buFont typeface="Arial" panose="020B0604020202020204" pitchFamily="34" charset="0"/>
              <a:buChar char="•"/>
            </a:pPr>
            <a:r>
              <a:rPr lang="en-GB" sz="1600" b="1" i="1" dirty="0"/>
              <a:t>Overwhelmed by conflicting nutrition advice online</a:t>
            </a:r>
          </a:p>
          <a:p>
            <a:pPr marL="285750" indent="-285750">
              <a:buFont typeface="Arial" panose="020B0604020202020204" pitchFamily="34" charset="0"/>
              <a:buChar char="•"/>
            </a:pPr>
            <a:r>
              <a:rPr lang="en-GB" sz="1600" b="1" i="1" dirty="0"/>
              <a:t>Struggles to find meal options that are both healthy and child-friendly</a:t>
            </a:r>
          </a:p>
          <a:p>
            <a:pPr marL="285750" indent="-285750">
              <a:buFont typeface="Arial" panose="020B0604020202020204" pitchFamily="34" charset="0"/>
              <a:buChar char="•"/>
            </a:pPr>
            <a:r>
              <a:rPr lang="en-GB" sz="1600" b="1" i="1" dirty="0"/>
              <a:t>Concerned about hidden costs in subscription services</a:t>
            </a:r>
          </a:p>
          <a:p>
            <a:pPr>
              <a:defRPr sz="2000" b="1"/>
            </a:pPr>
            <a:endParaRPr lang="en-GB" sz="1600" dirty="0">
              <a:solidFill>
                <a:schemeClr val="bg1"/>
              </a:solidFill>
            </a:endParaRPr>
          </a:p>
          <a:p>
            <a:pPr>
              <a:defRPr sz="2000" b="1"/>
            </a:pPr>
            <a:endParaRPr lang="en-GB" sz="1600" dirty="0">
              <a:solidFill>
                <a:schemeClr val="bg1"/>
              </a:solidFill>
            </a:endParaRPr>
          </a:p>
          <a:p>
            <a:pPr>
              <a:defRPr sz="2000" b="1"/>
            </a:pPr>
            <a:endParaRPr sz="1600" dirty="0">
              <a:solidFill>
                <a:schemeClr val="bg1"/>
              </a:solidFill>
            </a:endParaRPr>
          </a:p>
        </p:txBody>
      </p:sp>
      <p:sp>
        <p:nvSpPr>
          <p:cNvPr id="14" name="Rectangle 13">
            <a:extLst>
              <a:ext uri="{FF2B5EF4-FFF2-40B4-BE49-F238E27FC236}">
                <a16:creationId xmlns:a16="http://schemas.microsoft.com/office/drawing/2014/main" id="{8D5CC448-FBE2-1091-9EF9-AC0E9C2ACF7E}"/>
              </a:ext>
            </a:extLst>
          </p:cNvPr>
          <p:cNvSpPr>
            <a:spLocks noGrp="1" noRot="1" noMove="1" noResize="1" noEditPoints="1" noAdjustHandles="1" noChangeArrowheads="1" noChangeShapeType="1"/>
          </p:cNvSpPr>
          <p:nvPr/>
        </p:nvSpPr>
        <p:spPr>
          <a:xfrm>
            <a:off x="3802563" y="1329634"/>
            <a:ext cx="4884235" cy="2453172"/>
          </a:xfrm>
          <a:prstGeom prst="rect">
            <a:avLst/>
          </a:prstGeom>
          <a:noFill/>
          <a:ln w="76200">
            <a:solidFill>
              <a:srgbClr val="FCDF2A"/>
            </a:solidFill>
          </a:ln>
        </p:spPr>
        <p:style>
          <a:lnRef idx="1">
            <a:schemeClr val="accent1"/>
          </a:lnRef>
          <a:fillRef idx="3">
            <a:schemeClr val="accent1"/>
          </a:fillRef>
          <a:effectRef idx="2">
            <a:schemeClr val="accent1"/>
          </a:effectRef>
          <a:fontRef idx="minor">
            <a:schemeClr val="lt1"/>
          </a:fontRef>
        </p:style>
        <p:txBody>
          <a:bodyPr rtlCol="0" anchor="t"/>
          <a:lstStyle/>
          <a:p>
            <a:pPr>
              <a:defRPr sz="2000" b="1"/>
            </a:pPr>
            <a:r>
              <a:rPr lang="en-GB" sz="1600" dirty="0">
                <a:solidFill>
                  <a:srgbClr val="FCDF2A"/>
                </a:solidFill>
              </a:rPr>
              <a:t>Goals and Aspirations:</a:t>
            </a:r>
          </a:p>
          <a:p>
            <a:pPr>
              <a:defRPr sz="2000" b="1"/>
            </a:pPr>
            <a:endParaRPr lang="en-GB" sz="1600" dirty="0">
              <a:solidFill>
                <a:schemeClr val="bg1"/>
              </a:solidFill>
            </a:endParaRPr>
          </a:p>
          <a:p>
            <a:pPr marL="285750" indent="-285750">
              <a:buFont typeface="Arial" panose="020B0604020202020204" pitchFamily="34" charset="0"/>
              <a:buChar char="•"/>
            </a:pPr>
            <a:r>
              <a:rPr lang="en-GB" sz="1600" b="1" i="1" dirty="0"/>
              <a:t>Maintain a healthy diet despite a busy lifestyle</a:t>
            </a:r>
          </a:p>
          <a:p>
            <a:pPr marL="285750" indent="-285750">
              <a:buFont typeface="Arial" panose="020B0604020202020204" pitchFamily="34" charset="0"/>
              <a:buChar char="•"/>
            </a:pPr>
            <a:r>
              <a:rPr lang="en-GB" sz="1600" b="1" i="1" dirty="0"/>
              <a:t>Find affordable, convenient meal solutions</a:t>
            </a:r>
          </a:p>
          <a:p>
            <a:pPr marL="285750" indent="-285750">
              <a:buFont typeface="Arial" panose="020B0604020202020204" pitchFamily="34" charset="0"/>
              <a:buChar char="•"/>
            </a:pPr>
            <a:r>
              <a:rPr lang="en-GB" sz="1600" b="1" i="1" dirty="0"/>
              <a:t>Reduce food waste and make more eco-friendly choices</a:t>
            </a:r>
          </a:p>
          <a:p>
            <a:pPr marL="285750" indent="-285750">
              <a:buFont typeface="Arial" panose="020B0604020202020204" pitchFamily="34" charset="0"/>
              <a:buChar char="•"/>
            </a:pPr>
            <a:r>
              <a:rPr lang="en-GB" sz="1600" b="1" i="1" dirty="0"/>
              <a:t>Spend more quality time with family (less time cooking)</a:t>
            </a:r>
          </a:p>
        </p:txBody>
      </p:sp>
      <p:sp>
        <p:nvSpPr>
          <p:cNvPr id="12" name="Title 1">
            <a:extLst>
              <a:ext uri="{FF2B5EF4-FFF2-40B4-BE49-F238E27FC236}">
                <a16:creationId xmlns:a16="http://schemas.microsoft.com/office/drawing/2014/main" id="{C2AAA87B-3B3E-36EF-6175-2B67766EBB71}"/>
              </a:ext>
            </a:extLst>
          </p:cNvPr>
          <p:cNvSpPr>
            <a:spLocks noGrp="1" noRot="1" noMove="1" noResize="1" noEditPoints="1" noAdjustHandles="1" noChangeArrowheads="1" noChangeShapeType="1"/>
          </p:cNvSpPr>
          <p:nvPr>
            <p:ph type="title"/>
          </p:nvPr>
        </p:nvSpPr>
        <p:spPr>
          <a:xfrm>
            <a:off x="457200" y="32004"/>
            <a:ext cx="8229600" cy="1143000"/>
          </a:xfrm>
        </p:spPr>
        <p:txBody>
          <a:bodyPr/>
          <a:lstStyle/>
          <a:p>
            <a:r>
              <a:rPr lang="en-GB" dirty="0">
                <a:solidFill>
                  <a:srgbClr val="45ACC2"/>
                </a:solidFill>
                <a:latin typeface="DIN Condensed" pitchFamily="2" charset="0"/>
              </a:rPr>
              <a:t>BUYER PERSONA EXAMPLE</a:t>
            </a:r>
          </a:p>
        </p:txBody>
      </p:sp>
      <p:sp>
        <p:nvSpPr>
          <p:cNvPr id="15" name="Title 1">
            <a:extLst>
              <a:ext uri="{FF2B5EF4-FFF2-40B4-BE49-F238E27FC236}">
                <a16:creationId xmlns:a16="http://schemas.microsoft.com/office/drawing/2014/main" id="{1CA44D40-8200-C2F9-E259-9CE7BFB00F11}"/>
              </a:ext>
            </a:extLst>
          </p:cNvPr>
          <p:cNvSpPr txBox="1">
            <a:spLocks noGrp="1" noRot="1" noMove="1" noResize="1" noEditPoints="1" noAdjustHandles="1" noChangeArrowheads="1" noChangeShapeType="1"/>
          </p:cNvSpPr>
          <p:nvPr/>
        </p:nvSpPr>
        <p:spPr>
          <a:xfrm>
            <a:off x="457200" y="6399514"/>
            <a:ext cx="8229600" cy="3838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800" dirty="0" err="1">
                <a:solidFill>
                  <a:srgbClr val="45ACC2"/>
                </a:solidFill>
                <a:latin typeface="DIN Condensed" pitchFamily="2" charset="0"/>
              </a:rPr>
              <a:t>www.marketingmadeclear.com</a:t>
            </a:r>
            <a:endParaRPr lang="en-GB" sz="1800" dirty="0">
              <a:solidFill>
                <a:srgbClr val="45ACC2"/>
              </a:solidFill>
              <a:latin typeface="DIN Condensed" pitchFamily="2" charset="0"/>
            </a:endParaRPr>
          </a:p>
        </p:txBody>
      </p:sp>
    </p:spTree>
    <p:extLst>
      <p:ext uri="{BB962C8B-B14F-4D97-AF65-F5344CB8AC3E}">
        <p14:creationId xmlns:p14="http://schemas.microsoft.com/office/powerpoint/2010/main" val="228057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1333</TotalTime>
  <Words>1054</Words>
  <Application>Microsoft Macintosh PowerPoint</Application>
  <PresentationFormat>On-screen Show (4:3)</PresentationFormat>
  <Paragraphs>231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DIN Condensed</vt:lpstr>
      <vt:lpstr>Office Theme</vt:lpstr>
      <vt:lpstr>BUYER  PERSONA TEMPLATE</vt:lpstr>
      <vt:lpstr>BUYER PERSONA TEMPLATE</vt:lpstr>
      <vt:lpstr>BUYER PERSONA TEMPLATE</vt:lpstr>
      <vt:lpstr>BUYER PERSONA TEMPLATE</vt:lpstr>
      <vt:lpstr>BUYER PERSONA TEMPLATE</vt:lpstr>
      <vt:lpstr>BUYER PERSONA TEMPLATE</vt:lpstr>
      <vt:lpstr>BUYER  PERSONA EXAMPLE</vt:lpstr>
      <vt:lpstr>BUYER PERSONA EXAMPLE</vt:lpstr>
      <vt:lpstr>BUYER PERSONA EXAMPLE</vt:lpstr>
      <vt:lpstr>BUYER PERSONA EXAMPLE</vt:lpstr>
      <vt:lpstr>BUYER PERSONA EXAMPLE</vt:lpstr>
      <vt:lpstr>BUYER PERSONA EXAMPLE</vt:lpstr>
      <vt:lpstr>BLANK BUYER  PERSONA TEMPLATE</vt:lpstr>
      <vt:lpstr>BUYER PERSONA TEMPLATE</vt:lpstr>
      <vt:lpstr>BUYER PERSONA TEMPLATE</vt:lpstr>
      <vt:lpstr>BUYER PERSONA TEMPLATE</vt:lpstr>
      <vt:lpstr>BUYER PERSONA TEMPLATE</vt:lpstr>
      <vt:lpstr>BUYER PERSONA TEMPLATE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Will Green</cp:lastModifiedBy>
  <cp:revision>49</cp:revision>
  <dcterms:created xsi:type="dcterms:W3CDTF">2013-01-27T09:14:16Z</dcterms:created>
  <dcterms:modified xsi:type="dcterms:W3CDTF">2025-08-05T12:07:17Z</dcterms:modified>
  <cp:category/>
</cp:coreProperties>
</file>